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6" r:id="rId4"/>
    <p:sldId id="258" r:id="rId5"/>
    <p:sldId id="267" r:id="rId6"/>
    <p:sldId id="259" r:id="rId7"/>
    <p:sldId id="260" r:id="rId8"/>
    <p:sldId id="265" r:id="rId9"/>
    <p:sldId id="264" r:id="rId10"/>
  </p:sldIdLst>
  <p:sldSz cx="18288000" cy="10287000"/>
  <p:notesSz cx="6858000" cy="9144000"/>
  <p:embeddedFontLst>
    <p:embeddedFont>
      <p:font typeface="Calibri (MS)" panose="020B0604020202020204" charset="0"/>
      <p:regular r:id="rId11"/>
    </p:embeddedFont>
    <p:embeddedFont>
      <p:font typeface="Calibri (MS) Bold" panose="020B0604020202020204" charset="0"/>
      <p:regular r:id="rId12"/>
    </p:embeddedFont>
    <p:embeddedFont>
      <p:font typeface="Canva Sans" panose="020B0604020202020204" charset="0"/>
      <p:regular r:id="rId13"/>
    </p:embeddedFont>
    <p:embeddedFont>
      <p:font typeface="More Sugar" panose="020B0604020202020204" charset="0"/>
      <p:regular r:id="rId14"/>
    </p:embeddedFont>
    <p:embeddedFont>
      <p:font typeface="Playpen Sans" panose="020B0604020202020204" charset="0"/>
      <p:regular r:id="rId15"/>
    </p:embeddedFont>
    <p:embeddedFont>
      <p:font typeface="Playpen Sans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87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0.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png"/><Relationship Id="rId5" Type="http://schemas.openxmlformats.org/officeDocument/2006/relationships/image" Target="../media/image23.png"/><Relationship Id="rId15" Type="http://schemas.openxmlformats.org/officeDocument/2006/relationships/image" Target="../media/image32.sv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0" y="-266700"/>
            <a:ext cx="18498341" cy="105918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sp>
        <p:nvSpPr>
          <p:cNvPr id="3" name="Freeform 3"/>
          <p:cNvSpPr/>
          <p:nvPr/>
        </p:nvSpPr>
        <p:spPr>
          <a:xfrm rot="-5400000">
            <a:off x="13087133" y="-4358028"/>
            <a:ext cx="8344335" cy="8229600"/>
          </a:xfrm>
          <a:custGeom>
            <a:avLst/>
            <a:gdLst/>
            <a:ahLst/>
            <a:cxnLst/>
            <a:rect l="l" t="t" r="r" b="b"/>
            <a:pathLst>
              <a:path w="8344335" h="8229600">
                <a:moveTo>
                  <a:pt x="0" y="0"/>
                </a:moveTo>
                <a:lnTo>
                  <a:pt x="8344334" y="0"/>
                </a:lnTo>
                <a:lnTo>
                  <a:pt x="8344334" y="8229600"/>
                </a:lnTo>
                <a:lnTo>
                  <a:pt x="0" y="8229600"/>
                </a:lnTo>
                <a:lnTo>
                  <a:pt x="0" y="0"/>
                </a:lnTo>
                <a:close/>
              </a:path>
            </a:pathLst>
          </a:custGeom>
          <a:blipFill>
            <a:blip r:embed="rId3">
              <a:alphaModFix amt="19999"/>
            </a:blip>
            <a:stretch>
              <a:fillRect/>
            </a:stretch>
          </a:blipFill>
        </p:spPr>
      </p:sp>
      <p:sp>
        <p:nvSpPr>
          <p:cNvPr id="4" name="Freeform 4"/>
          <p:cNvSpPr/>
          <p:nvPr/>
        </p:nvSpPr>
        <p:spPr>
          <a:xfrm rot="-5400000">
            <a:off x="3454240" y="7288548"/>
            <a:ext cx="8344335" cy="8229600"/>
          </a:xfrm>
          <a:custGeom>
            <a:avLst/>
            <a:gdLst/>
            <a:ahLst/>
            <a:cxnLst/>
            <a:rect l="l" t="t" r="r" b="b"/>
            <a:pathLst>
              <a:path w="8344335" h="8229600">
                <a:moveTo>
                  <a:pt x="0" y="0"/>
                </a:moveTo>
                <a:lnTo>
                  <a:pt x="8344334" y="0"/>
                </a:lnTo>
                <a:lnTo>
                  <a:pt x="8344334" y="8229600"/>
                </a:lnTo>
                <a:lnTo>
                  <a:pt x="0" y="8229600"/>
                </a:lnTo>
                <a:lnTo>
                  <a:pt x="0" y="0"/>
                </a:lnTo>
                <a:close/>
              </a:path>
            </a:pathLst>
          </a:custGeom>
          <a:blipFill>
            <a:blip r:embed="rId3">
              <a:alphaModFix amt="19999"/>
            </a:blip>
            <a:stretch>
              <a:fillRect/>
            </a:stretch>
          </a:blipFill>
        </p:spPr>
      </p:sp>
      <p:sp>
        <p:nvSpPr>
          <p:cNvPr id="5" name="Freeform 5"/>
          <p:cNvSpPr/>
          <p:nvPr/>
        </p:nvSpPr>
        <p:spPr>
          <a:xfrm rot="-5400000">
            <a:off x="-5780053" y="-6387202"/>
            <a:ext cx="8344335" cy="8229600"/>
          </a:xfrm>
          <a:custGeom>
            <a:avLst/>
            <a:gdLst/>
            <a:ahLst/>
            <a:cxnLst/>
            <a:rect l="l" t="t" r="r" b="b"/>
            <a:pathLst>
              <a:path w="8344335" h="8229600">
                <a:moveTo>
                  <a:pt x="0" y="0"/>
                </a:moveTo>
                <a:lnTo>
                  <a:pt x="8344335" y="0"/>
                </a:lnTo>
                <a:lnTo>
                  <a:pt x="8344335" y="8229600"/>
                </a:lnTo>
                <a:lnTo>
                  <a:pt x="0" y="8229600"/>
                </a:lnTo>
                <a:lnTo>
                  <a:pt x="0" y="0"/>
                </a:lnTo>
                <a:close/>
              </a:path>
            </a:pathLst>
          </a:custGeom>
          <a:blipFill>
            <a:blip r:embed="rId3">
              <a:alphaModFix amt="19999"/>
            </a:blip>
            <a:stretch>
              <a:fillRect/>
            </a:stretch>
          </a:blipFill>
        </p:spPr>
      </p:sp>
      <p:sp>
        <p:nvSpPr>
          <p:cNvPr id="6" name="Freeform 6"/>
          <p:cNvSpPr/>
          <p:nvPr/>
        </p:nvSpPr>
        <p:spPr>
          <a:xfrm>
            <a:off x="1419334" y="3359204"/>
            <a:ext cx="846352" cy="477035"/>
          </a:xfrm>
          <a:custGeom>
            <a:avLst/>
            <a:gdLst/>
            <a:ahLst/>
            <a:cxnLst/>
            <a:rect l="l" t="t" r="r" b="b"/>
            <a:pathLst>
              <a:path w="846352" h="477035">
                <a:moveTo>
                  <a:pt x="0" y="0"/>
                </a:moveTo>
                <a:lnTo>
                  <a:pt x="846352" y="0"/>
                </a:lnTo>
                <a:lnTo>
                  <a:pt x="846352" y="477035"/>
                </a:lnTo>
                <a:lnTo>
                  <a:pt x="0" y="4770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53546">
            <a:off x="355117" y="7233029"/>
            <a:ext cx="2501332" cy="2740503"/>
          </a:xfrm>
          <a:custGeom>
            <a:avLst/>
            <a:gdLst/>
            <a:ahLst/>
            <a:cxnLst/>
            <a:rect l="l" t="t" r="r" b="b"/>
            <a:pathLst>
              <a:path w="2501332" h="2740503">
                <a:moveTo>
                  <a:pt x="0" y="0"/>
                </a:moveTo>
                <a:lnTo>
                  <a:pt x="2501332" y="0"/>
                </a:lnTo>
                <a:lnTo>
                  <a:pt x="2501332" y="2740503"/>
                </a:lnTo>
                <a:lnTo>
                  <a:pt x="0" y="274050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8" name="Freeform 8"/>
          <p:cNvSpPr/>
          <p:nvPr/>
        </p:nvSpPr>
        <p:spPr>
          <a:xfrm>
            <a:off x="11019018" y="6879192"/>
            <a:ext cx="733913" cy="932222"/>
          </a:xfrm>
          <a:custGeom>
            <a:avLst/>
            <a:gdLst/>
            <a:ahLst/>
            <a:cxnLst/>
            <a:rect l="l" t="t" r="r" b="b"/>
            <a:pathLst>
              <a:path w="733913" h="932222">
                <a:moveTo>
                  <a:pt x="0" y="0"/>
                </a:moveTo>
                <a:lnTo>
                  <a:pt x="733913" y="0"/>
                </a:lnTo>
                <a:lnTo>
                  <a:pt x="733913" y="932222"/>
                </a:lnTo>
                <a:lnTo>
                  <a:pt x="0" y="93222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9" name="TextBox 9"/>
          <p:cNvSpPr txBox="1"/>
          <p:nvPr/>
        </p:nvSpPr>
        <p:spPr>
          <a:xfrm>
            <a:off x="1665438" y="3579064"/>
            <a:ext cx="12904353" cy="1872307"/>
          </a:xfrm>
          <a:prstGeom prst="rect">
            <a:avLst/>
          </a:prstGeom>
        </p:spPr>
        <p:txBody>
          <a:bodyPr lIns="0" tIns="0" rIns="0" bIns="0" rtlCol="0" anchor="t">
            <a:spAutoFit/>
          </a:bodyPr>
          <a:lstStyle/>
          <a:p>
            <a:pPr marL="0" lvl="0" indent="0" algn="l">
              <a:lnSpc>
                <a:spcPts val="14634"/>
              </a:lnSpc>
            </a:pPr>
            <a:r>
              <a:rPr lang="en-US" sz="12195" spc="146" dirty="0">
                <a:solidFill>
                  <a:srgbClr val="915833">
                    <a:alpha val="80000"/>
                  </a:srgbClr>
                </a:solidFill>
                <a:latin typeface="Calibri (MS)"/>
                <a:ea typeface="Calibri (MS)"/>
                <a:cs typeface="Calibri (MS)"/>
                <a:sym typeface="Calibri (MS)"/>
              </a:rPr>
              <a:t>Project Name:</a:t>
            </a:r>
          </a:p>
        </p:txBody>
      </p:sp>
      <p:sp>
        <p:nvSpPr>
          <p:cNvPr id="10" name="Freeform 10"/>
          <p:cNvSpPr/>
          <p:nvPr/>
        </p:nvSpPr>
        <p:spPr>
          <a:xfrm>
            <a:off x="9676481" y="5896310"/>
            <a:ext cx="4129454" cy="337864"/>
          </a:xfrm>
          <a:custGeom>
            <a:avLst/>
            <a:gdLst/>
            <a:ahLst/>
            <a:cxnLst/>
            <a:rect l="l" t="t" r="r" b="b"/>
            <a:pathLst>
              <a:path w="4129454" h="337864">
                <a:moveTo>
                  <a:pt x="0" y="0"/>
                </a:moveTo>
                <a:lnTo>
                  <a:pt x="4129454" y="0"/>
                </a:lnTo>
                <a:lnTo>
                  <a:pt x="4129454" y="337864"/>
                </a:lnTo>
                <a:lnTo>
                  <a:pt x="0" y="337864"/>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1" name="Freeform 11"/>
          <p:cNvSpPr/>
          <p:nvPr/>
        </p:nvSpPr>
        <p:spPr>
          <a:xfrm>
            <a:off x="12196138" y="1513916"/>
            <a:ext cx="4747307" cy="4199338"/>
          </a:xfrm>
          <a:custGeom>
            <a:avLst/>
            <a:gdLst/>
            <a:ahLst/>
            <a:cxnLst/>
            <a:rect l="l" t="t" r="r" b="b"/>
            <a:pathLst>
              <a:path w="4747307" h="4199338">
                <a:moveTo>
                  <a:pt x="0" y="0"/>
                </a:moveTo>
                <a:lnTo>
                  <a:pt x="4747307" y="0"/>
                </a:lnTo>
                <a:lnTo>
                  <a:pt x="4747307" y="4199338"/>
                </a:lnTo>
                <a:lnTo>
                  <a:pt x="0" y="4199338"/>
                </a:lnTo>
                <a:lnTo>
                  <a:pt x="0" y="0"/>
                </a:lnTo>
                <a:close/>
              </a:path>
            </a:pathLst>
          </a:custGeom>
          <a:blipFill>
            <a:blip r:embed="rId12"/>
            <a:stretch>
              <a:fillRect/>
            </a:stretch>
          </a:blipFill>
        </p:spPr>
      </p:sp>
      <p:sp>
        <p:nvSpPr>
          <p:cNvPr id="12" name="TextBox 12"/>
          <p:cNvSpPr txBox="1"/>
          <p:nvPr/>
        </p:nvSpPr>
        <p:spPr>
          <a:xfrm>
            <a:off x="1342210" y="5139267"/>
            <a:ext cx="8749634" cy="1419299"/>
          </a:xfrm>
          <a:prstGeom prst="rect">
            <a:avLst/>
          </a:prstGeom>
        </p:spPr>
        <p:txBody>
          <a:bodyPr wrap="square" lIns="0" tIns="0" rIns="0" bIns="0" rtlCol="0" anchor="t">
            <a:spAutoFit/>
          </a:bodyPr>
          <a:lstStyle/>
          <a:p>
            <a:pPr algn="ctr">
              <a:lnSpc>
                <a:spcPts val="11759"/>
              </a:lnSpc>
            </a:pPr>
            <a:r>
              <a:rPr lang="en-US" sz="8399" b="1" dirty="0">
                <a:solidFill>
                  <a:srgbClr val="BA9C66"/>
                </a:solidFill>
                <a:latin typeface="Calibri (MS) Bold"/>
                <a:ea typeface="Calibri (MS) Bold"/>
                <a:cs typeface="Calibri (MS) Bold"/>
                <a:sym typeface="Calibri (MS) Bold"/>
              </a:rPr>
              <a:t>“Complaint, NSTU”</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par>
                          <p:cTn id="12" fill="hold">
                            <p:stCondLst>
                              <p:cond delay="1000"/>
                            </p:stCondLst>
                            <p:childTnLst>
                              <p:par>
                                <p:cTn id="13" presetID="15" presetClass="emph" presetSubtype="0" grpId="0" nodeType="afterEffect">
                                  <p:stCondLst>
                                    <p:cond delay="0"/>
                                  </p:stCondLst>
                                  <p:iterate type="lt">
                                    <p:tmAbs val="25"/>
                                  </p:iterate>
                                  <p:childTnLst>
                                    <p:set>
                                      <p:cBhvr override="childStyle">
                                        <p:cTn id="14" dur="1750"/>
                                        <p:tgtEl>
                                          <p:spTgt spid="9"/>
                                        </p:tgtEl>
                                        <p:attrNameLst>
                                          <p:attrName>style.fontWeight</p:attrName>
                                        </p:attrNameLst>
                                      </p:cBhvr>
                                      <p:to>
                                        <p:strVal val="bold"/>
                                      </p:to>
                                    </p:set>
                                  </p:childTnLst>
                                </p:cTn>
                              </p:par>
                              <p:par>
                                <p:cTn id="15" presetID="15" presetClass="emph" presetSubtype="0" grpId="0" nodeType="withEffect">
                                  <p:stCondLst>
                                    <p:cond delay="0"/>
                                  </p:stCondLst>
                                  <p:iterate type="lt">
                                    <p:tmAbs val="25"/>
                                  </p:iterate>
                                  <p:childTnLst>
                                    <p:set>
                                      <p:cBhvr override="childStyle">
                                        <p:cTn id="16" dur="1750"/>
                                        <p:tgtEl>
                                          <p:spTgt spid="12"/>
                                        </p:tgtEl>
                                        <p:attrNameLst>
                                          <p:attrName>style.fontWeight</p:attrName>
                                        </p:attrNameLst>
                                      </p:cBhvr>
                                      <p:to>
                                        <p:strVal val="bold"/>
                                      </p:to>
                                    </p:se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125"/>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rot="-5400000">
            <a:off x="14858390" y="-5824111"/>
            <a:ext cx="8344335" cy="8229600"/>
          </a:xfrm>
          <a:custGeom>
            <a:avLst/>
            <a:gdLst/>
            <a:ahLst/>
            <a:cxnLst/>
            <a:rect l="l" t="t" r="r" b="b"/>
            <a:pathLst>
              <a:path w="8344335" h="8229600">
                <a:moveTo>
                  <a:pt x="0" y="0"/>
                </a:moveTo>
                <a:lnTo>
                  <a:pt x="8344335" y="0"/>
                </a:lnTo>
                <a:lnTo>
                  <a:pt x="8344335" y="8229600"/>
                </a:lnTo>
                <a:lnTo>
                  <a:pt x="0" y="8229600"/>
                </a:lnTo>
                <a:lnTo>
                  <a:pt x="0" y="0"/>
                </a:lnTo>
                <a:close/>
              </a:path>
            </a:pathLst>
          </a:custGeom>
          <a:blipFill>
            <a:blip r:embed="rId3">
              <a:alphaModFix amt="19999"/>
            </a:blip>
            <a:stretch>
              <a:fillRect/>
            </a:stretch>
          </a:blipFill>
        </p:spPr>
      </p:sp>
      <p:sp>
        <p:nvSpPr>
          <p:cNvPr id="4" name="Freeform 4"/>
          <p:cNvSpPr/>
          <p:nvPr/>
        </p:nvSpPr>
        <p:spPr>
          <a:xfrm rot="-5400000" flipV="1">
            <a:off x="-4914725" y="-5824111"/>
            <a:ext cx="8344335" cy="8229600"/>
          </a:xfrm>
          <a:custGeom>
            <a:avLst/>
            <a:gdLst/>
            <a:ahLst/>
            <a:cxnLst/>
            <a:rect l="l" t="t" r="r" b="b"/>
            <a:pathLst>
              <a:path w="8344335" h="8229600">
                <a:moveTo>
                  <a:pt x="0" y="8229600"/>
                </a:moveTo>
                <a:lnTo>
                  <a:pt x="8344335" y="8229600"/>
                </a:lnTo>
                <a:lnTo>
                  <a:pt x="8344335" y="0"/>
                </a:lnTo>
                <a:lnTo>
                  <a:pt x="0" y="0"/>
                </a:lnTo>
                <a:lnTo>
                  <a:pt x="0" y="8229600"/>
                </a:lnTo>
                <a:close/>
              </a:path>
            </a:pathLst>
          </a:custGeom>
          <a:blipFill>
            <a:blip r:embed="rId3">
              <a:alphaModFix amt="19999"/>
            </a:blip>
            <a:stretch>
              <a:fillRect/>
            </a:stretch>
          </a:blipFill>
        </p:spPr>
      </p:sp>
      <p:sp>
        <p:nvSpPr>
          <p:cNvPr id="5" name="Freeform 5"/>
          <p:cNvSpPr/>
          <p:nvPr/>
        </p:nvSpPr>
        <p:spPr>
          <a:xfrm rot="-5400000" flipH="1" flipV="1">
            <a:off x="-4914725" y="7881511"/>
            <a:ext cx="8344335" cy="8229600"/>
          </a:xfrm>
          <a:custGeom>
            <a:avLst/>
            <a:gdLst/>
            <a:ahLst/>
            <a:cxnLst/>
            <a:rect l="l" t="t" r="r" b="b"/>
            <a:pathLst>
              <a:path w="8344335" h="8229600">
                <a:moveTo>
                  <a:pt x="8344335" y="8229600"/>
                </a:moveTo>
                <a:lnTo>
                  <a:pt x="0" y="8229600"/>
                </a:lnTo>
                <a:lnTo>
                  <a:pt x="0" y="0"/>
                </a:lnTo>
                <a:lnTo>
                  <a:pt x="8344335" y="0"/>
                </a:lnTo>
                <a:lnTo>
                  <a:pt x="8344335" y="8229600"/>
                </a:lnTo>
                <a:close/>
              </a:path>
            </a:pathLst>
          </a:custGeom>
          <a:blipFill>
            <a:blip r:embed="rId3">
              <a:alphaModFix amt="19999"/>
            </a:blip>
            <a:stretch>
              <a:fillRect/>
            </a:stretch>
          </a:blipFill>
        </p:spPr>
      </p:sp>
      <p:sp>
        <p:nvSpPr>
          <p:cNvPr id="6" name="Freeform 6"/>
          <p:cNvSpPr/>
          <p:nvPr/>
        </p:nvSpPr>
        <p:spPr>
          <a:xfrm rot="-5400000" flipH="1">
            <a:off x="14858390" y="7881511"/>
            <a:ext cx="8344335" cy="8229600"/>
          </a:xfrm>
          <a:custGeom>
            <a:avLst/>
            <a:gdLst/>
            <a:ahLst/>
            <a:cxnLst/>
            <a:rect l="l" t="t" r="r" b="b"/>
            <a:pathLst>
              <a:path w="8344335" h="8229600">
                <a:moveTo>
                  <a:pt x="8344335" y="0"/>
                </a:moveTo>
                <a:lnTo>
                  <a:pt x="0" y="0"/>
                </a:lnTo>
                <a:lnTo>
                  <a:pt x="0" y="8229600"/>
                </a:lnTo>
                <a:lnTo>
                  <a:pt x="8344335" y="8229600"/>
                </a:lnTo>
                <a:lnTo>
                  <a:pt x="8344335" y="0"/>
                </a:lnTo>
                <a:close/>
              </a:path>
            </a:pathLst>
          </a:custGeom>
          <a:blipFill>
            <a:blip r:embed="rId3">
              <a:alphaModFix amt="19999"/>
            </a:blip>
            <a:stretch>
              <a:fillRect/>
            </a:stretch>
          </a:blipFill>
        </p:spPr>
      </p:sp>
      <p:sp>
        <p:nvSpPr>
          <p:cNvPr id="7" name="TextBox 7"/>
          <p:cNvSpPr txBox="1"/>
          <p:nvPr/>
        </p:nvSpPr>
        <p:spPr>
          <a:xfrm>
            <a:off x="1665438" y="3702889"/>
            <a:ext cx="6451405" cy="936154"/>
          </a:xfrm>
          <a:prstGeom prst="rect">
            <a:avLst/>
          </a:prstGeom>
        </p:spPr>
        <p:txBody>
          <a:bodyPr lIns="0" tIns="0" rIns="0" bIns="0" rtlCol="0" anchor="t">
            <a:spAutoFit/>
          </a:bodyPr>
          <a:lstStyle/>
          <a:p>
            <a:pPr marL="0" lvl="0" indent="0" algn="l">
              <a:lnSpc>
                <a:spcPts val="7316"/>
              </a:lnSpc>
            </a:pPr>
            <a:r>
              <a:rPr lang="en-US" sz="6096" spc="73" dirty="0">
                <a:solidFill>
                  <a:srgbClr val="915833">
                    <a:alpha val="80000"/>
                  </a:srgbClr>
                </a:solidFill>
                <a:latin typeface="Calibri (MS)"/>
                <a:ea typeface="Calibri (MS)"/>
                <a:cs typeface="Calibri (MS)"/>
                <a:sym typeface="Calibri (MS)"/>
              </a:rPr>
              <a:t>Presented By</a:t>
            </a:r>
          </a:p>
        </p:txBody>
      </p:sp>
      <p:sp>
        <p:nvSpPr>
          <p:cNvPr id="8" name="TextBox 8"/>
          <p:cNvSpPr txBox="1"/>
          <p:nvPr/>
        </p:nvSpPr>
        <p:spPr>
          <a:xfrm>
            <a:off x="1665438" y="5459838"/>
            <a:ext cx="6259362" cy="1192314"/>
          </a:xfrm>
          <a:prstGeom prst="rect">
            <a:avLst/>
          </a:prstGeom>
        </p:spPr>
        <p:txBody>
          <a:bodyPr wrap="square" lIns="0" tIns="0" rIns="0" bIns="0" rtlCol="0" anchor="t">
            <a:spAutoFit/>
          </a:bodyPr>
          <a:lstStyle/>
          <a:p>
            <a:pPr>
              <a:lnSpc>
                <a:spcPts val="4759"/>
              </a:lnSpc>
            </a:pPr>
            <a:r>
              <a:rPr lang="en-US" sz="4000" dirty="0">
                <a:solidFill>
                  <a:srgbClr val="1C0E04"/>
                </a:solidFill>
                <a:ea typeface="Canva Sans"/>
                <a:cs typeface="Canva Sans"/>
                <a:sym typeface="Canva Sans"/>
              </a:rPr>
              <a:t>Mohammad Borhan Uddin</a:t>
            </a:r>
          </a:p>
          <a:p>
            <a:pPr algn="l">
              <a:lnSpc>
                <a:spcPts val="4759"/>
              </a:lnSpc>
            </a:pPr>
            <a:r>
              <a:rPr lang="en-US" sz="3399" dirty="0">
                <a:solidFill>
                  <a:srgbClr val="1C0E04"/>
                </a:solidFill>
                <a:ea typeface="Canva Sans"/>
                <a:cs typeface="Canva Sans"/>
                <a:sym typeface="Canva Sans"/>
              </a:rPr>
              <a:t>ID: ASH2101008M</a:t>
            </a:r>
          </a:p>
        </p:txBody>
      </p:sp>
      <p:sp>
        <p:nvSpPr>
          <p:cNvPr id="9" name="TextBox 9"/>
          <p:cNvSpPr txBox="1"/>
          <p:nvPr/>
        </p:nvSpPr>
        <p:spPr>
          <a:xfrm>
            <a:off x="10591800" y="5459838"/>
            <a:ext cx="5366385" cy="1192314"/>
          </a:xfrm>
          <a:prstGeom prst="rect">
            <a:avLst/>
          </a:prstGeom>
        </p:spPr>
        <p:txBody>
          <a:bodyPr lIns="0" tIns="0" rIns="0" bIns="0" rtlCol="0" anchor="t">
            <a:spAutoFit/>
          </a:bodyPr>
          <a:lstStyle/>
          <a:p>
            <a:pPr algn="just">
              <a:lnSpc>
                <a:spcPts val="4759"/>
              </a:lnSpc>
            </a:pPr>
            <a:r>
              <a:rPr lang="en-US" sz="4000" dirty="0">
                <a:solidFill>
                  <a:srgbClr val="1C0E04"/>
                </a:solidFill>
                <a:ea typeface="Canva Sans"/>
                <a:cs typeface="Canva Sans"/>
                <a:sym typeface="Canva Sans"/>
              </a:rPr>
              <a:t>MD. </a:t>
            </a:r>
            <a:r>
              <a:rPr lang="en-US" sz="4000" dirty="0" err="1">
                <a:solidFill>
                  <a:srgbClr val="1C0E04"/>
                </a:solidFill>
                <a:ea typeface="Canva Sans"/>
                <a:cs typeface="Canva Sans"/>
                <a:sym typeface="Canva Sans"/>
              </a:rPr>
              <a:t>Billal</a:t>
            </a:r>
            <a:r>
              <a:rPr lang="en-US" sz="4000" dirty="0">
                <a:solidFill>
                  <a:srgbClr val="1C0E04"/>
                </a:solidFill>
                <a:ea typeface="Canva Sans"/>
                <a:cs typeface="Canva Sans"/>
                <a:sym typeface="Canva Sans"/>
              </a:rPr>
              <a:t> Hossain</a:t>
            </a:r>
          </a:p>
          <a:p>
            <a:pPr algn="just">
              <a:lnSpc>
                <a:spcPts val="4759"/>
              </a:lnSpc>
            </a:pPr>
            <a:r>
              <a:rPr lang="en-US" sz="3399" dirty="0">
                <a:solidFill>
                  <a:srgbClr val="1C0E04"/>
                </a:solidFill>
                <a:ea typeface="Canva Sans"/>
                <a:cs typeface="Canva Sans"/>
                <a:sym typeface="Canva Sans"/>
              </a:rPr>
              <a:t>ID: MUH2101028M</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sp>
        <p:nvSpPr>
          <p:cNvPr id="3" name="Freeform 3"/>
          <p:cNvSpPr/>
          <p:nvPr/>
        </p:nvSpPr>
        <p:spPr>
          <a:xfrm rot="-5400000">
            <a:off x="14858390" y="-5824111"/>
            <a:ext cx="8344335" cy="8229600"/>
          </a:xfrm>
          <a:custGeom>
            <a:avLst/>
            <a:gdLst/>
            <a:ahLst/>
            <a:cxnLst/>
            <a:rect l="l" t="t" r="r" b="b"/>
            <a:pathLst>
              <a:path w="8344335" h="8229600">
                <a:moveTo>
                  <a:pt x="0" y="0"/>
                </a:moveTo>
                <a:lnTo>
                  <a:pt x="8344335" y="0"/>
                </a:lnTo>
                <a:lnTo>
                  <a:pt x="8344335" y="8229600"/>
                </a:lnTo>
                <a:lnTo>
                  <a:pt x="0" y="8229600"/>
                </a:lnTo>
                <a:lnTo>
                  <a:pt x="0" y="0"/>
                </a:lnTo>
                <a:close/>
              </a:path>
            </a:pathLst>
          </a:custGeom>
          <a:blipFill>
            <a:blip r:embed="rId3">
              <a:alphaModFix amt="19999"/>
            </a:blip>
            <a:stretch>
              <a:fillRect/>
            </a:stretch>
          </a:blipFill>
        </p:spPr>
      </p:sp>
      <p:sp>
        <p:nvSpPr>
          <p:cNvPr id="4" name="Freeform 4"/>
          <p:cNvSpPr/>
          <p:nvPr/>
        </p:nvSpPr>
        <p:spPr>
          <a:xfrm rot="-5400000" flipV="1">
            <a:off x="-4914725" y="-5824111"/>
            <a:ext cx="8344335" cy="8229600"/>
          </a:xfrm>
          <a:custGeom>
            <a:avLst/>
            <a:gdLst/>
            <a:ahLst/>
            <a:cxnLst/>
            <a:rect l="l" t="t" r="r" b="b"/>
            <a:pathLst>
              <a:path w="8344335" h="8229600">
                <a:moveTo>
                  <a:pt x="0" y="8229600"/>
                </a:moveTo>
                <a:lnTo>
                  <a:pt x="8344335" y="8229600"/>
                </a:lnTo>
                <a:lnTo>
                  <a:pt x="8344335" y="0"/>
                </a:lnTo>
                <a:lnTo>
                  <a:pt x="0" y="0"/>
                </a:lnTo>
                <a:lnTo>
                  <a:pt x="0" y="8229600"/>
                </a:lnTo>
                <a:close/>
              </a:path>
            </a:pathLst>
          </a:custGeom>
          <a:blipFill>
            <a:blip r:embed="rId3">
              <a:alphaModFix amt="19999"/>
            </a:blip>
            <a:stretch>
              <a:fillRect/>
            </a:stretch>
          </a:blipFill>
        </p:spPr>
      </p:sp>
      <p:sp>
        <p:nvSpPr>
          <p:cNvPr id="5" name="Freeform 5"/>
          <p:cNvSpPr/>
          <p:nvPr/>
        </p:nvSpPr>
        <p:spPr>
          <a:xfrm rot="-5400000" flipH="1" flipV="1">
            <a:off x="-4914725" y="7881511"/>
            <a:ext cx="8344335" cy="8229600"/>
          </a:xfrm>
          <a:custGeom>
            <a:avLst/>
            <a:gdLst/>
            <a:ahLst/>
            <a:cxnLst/>
            <a:rect l="l" t="t" r="r" b="b"/>
            <a:pathLst>
              <a:path w="8344335" h="8229600">
                <a:moveTo>
                  <a:pt x="8344335" y="8229600"/>
                </a:moveTo>
                <a:lnTo>
                  <a:pt x="0" y="8229600"/>
                </a:lnTo>
                <a:lnTo>
                  <a:pt x="0" y="0"/>
                </a:lnTo>
                <a:lnTo>
                  <a:pt x="8344335" y="0"/>
                </a:lnTo>
                <a:lnTo>
                  <a:pt x="8344335" y="8229600"/>
                </a:lnTo>
                <a:close/>
              </a:path>
            </a:pathLst>
          </a:custGeom>
          <a:blipFill>
            <a:blip r:embed="rId3">
              <a:alphaModFix amt="19999"/>
            </a:blip>
            <a:stretch>
              <a:fillRect/>
            </a:stretch>
          </a:blipFill>
        </p:spPr>
      </p:sp>
      <p:sp>
        <p:nvSpPr>
          <p:cNvPr id="6" name="Freeform 6"/>
          <p:cNvSpPr/>
          <p:nvPr/>
        </p:nvSpPr>
        <p:spPr>
          <a:xfrm rot="-5400000" flipH="1">
            <a:off x="14858390" y="7881511"/>
            <a:ext cx="8344335" cy="8229600"/>
          </a:xfrm>
          <a:custGeom>
            <a:avLst/>
            <a:gdLst/>
            <a:ahLst/>
            <a:cxnLst/>
            <a:rect l="l" t="t" r="r" b="b"/>
            <a:pathLst>
              <a:path w="8344335" h="8229600">
                <a:moveTo>
                  <a:pt x="8344335" y="0"/>
                </a:moveTo>
                <a:lnTo>
                  <a:pt x="0" y="0"/>
                </a:lnTo>
                <a:lnTo>
                  <a:pt x="0" y="8229600"/>
                </a:lnTo>
                <a:lnTo>
                  <a:pt x="8344335" y="8229600"/>
                </a:lnTo>
                <a:lnTo>
                  <a:pt x="8344335" y="0"/>
                </a:lnTo>
                <a:close/>
              </a:path>
            </a:pathLst>
          </a:custGeom>
          <a:blipFill>
            <a:blip r:embed="rId3">
              <a:alphaModFix amt="19999"/>
            </a:blip>
            <a:stretch>
              <a:fillRect/>
            </a:stretch>
          </a:blipFill>
        </p:spPr>
      </p:sp>
      <p:sp>
        <p:nvSpPr>
          <p:cNvPr id="7" name="TextBox 7"/>
          <p:cNvSpPr txBox="1"/>
          <p:nvPr/>
        </p:nvSpPr>
        <p:spPr>
          <a:xfrm>
            <a:off x="1665438" y="3702889"/>
            <a:ext cx="6451405" cy="936154"/>
          </a:xfrm>
          <a:prstGeom prst="rect">
            <a:avLst/>
          </a:prstGeom>
        </p:spPr>
        <p:txBody>
          <a:bodyPr lIns="0" tIns="0" rIns="0" bIns="0" rtlCol="0" anchor="t">
            <a:spAutoFit/>
          </a:bodyPr>
          <a:lstStyle/>
          <a:p>
            <a:pPr marL="0" lvl="0" indent="0" algn="l">
              <a:lnSpc>
                <a:spcPts val="7316"/>
              </a:lnSpc>
            </a:pPr>
            <a:r>
              <a:rPr lang="en-US" sz="6096" spc="73" dirty="0">
                <a:solidFill>
                  <a:srgbClr val="915833">
                    <a:alpha val="80000"/>
                  </a:srgbClr>
                </a:solidFill>
                <a:latin typeface="Calibri (MS)"/>
                <a:ea typeface="Calibri (MS)"/>
                <a:cs typeface="Calibri (MS)"/>
                <a:sym typeface="Calibri (MS)"/>
              </a:rPr>
              <a:t>Submitted To</a:t>
            </a:r>
          </a:p>
        </p:txBody>
      </p:sp>
      <p:sp>
        <p:nvSpPr>
          <p:cNvPr id="8" name="TextBox 8"/>
          <p:cNvSpPr txBox="1"/>
          <p:nvPr/>
        </p:nvSpPr>
        <p:spPr>
          <a:xfrm>
            <a:off x="1665438" y="5459838"/>
            <a:ext cx="12507762" cy="2246384"/>
          </a:xfrm>
          <a:prstGeom prst="rect">
            <a:avLst/>
          </a:prstGeom>
        </p:spPr>
        <p:txBody>
          <a:bodyPr wrap="square" lIns="0" tIns="0" rIns="0" bIns="0" rtlCol="0" anchor="t">
            <a:spAutoFit/>
          </a:bodyPr>
          <a:lstStyle/>
          <a:p>
            <a:pPr algn="just"/>
            <a:r>
              <a:rPr lang="en-US" sz="4400" b="0" i="0" dirty="0" err="1">
                <a:solidFill>
                  <a:srgbClr val="333333"/>
                </a:solidFill>
                <a:effectLst/>
              </a:rPr>
              <a:t>Sharmin</a:t>
            </a:r>
            <a:r>
              <a:rPr lang="en-US" sz="4400" b="0" i="0" dirty="0">
                <a:solidFill>
                  <a:srgbClr val="333333"/>
                </a:solidFill>
                <a:effectLst/>
              </a:rPr>
              <a:t> Akter </a:t>
            </a:r>
            <a:r>
              <a:rPr lang="en-US" sz="4400" b="0" i="0" dirty="0" err="1">
                <a:solidFill>
                  <a:srgbClr val="333333"/>
                </a:solidFill>
                <a:effectLst/>
              </a:rPr>
              <a:t>Milu</a:t>
            </a:r>
            <a:endParaRPr lang="en-US" sz="4400" b="0" i="0" dirty="0">
              <a:solidFill>
                <a:srgbClr val="333333"/>
              </a:solidFill>
              <a:effectLst/>
            </a:endParaRPr>
          </a:p>
          <a:p>
            <a:pPr algn="just"/>
            <a:r>
              <a:rPr lang="en-US" sz="3399" dirty="0">
                <a:solidFill>
                  <a:srgbClr val="1C0E04"/>
                </a:solidFill>
                <a:ea typeface="Canva Sans"/>
                <a:cs typeface="Canva Sans"/>
                <a:sym typeface="Canva Sans"/>
              </a:rPr>
              <a:t>Lecturer,</a:t>
            </a:r>
          </a:p>
          <a:p>
            <a:pPr algn="just"/>
            <a:r>
              <a:rPr lang="en-US" sz="3399" dirty="0">
                <a:solidFill>
                  <a:srgbClr val="1C0E04"/>
                </a:solidFill>
                <a:ea typeface="Canva Sans"/>
                <a:cs typeface="Canva Sans"/>
                <a:sym typeface="Canva Sans"/>
              </a:rPr>
              <a:t>Department of Computer Science and Telecommunication Engineering,</a:t>
            </a:r>
          </a:p>
          <a:p>
            <a:pPr algn="just"/>
            <a:r>
              <a:rPr lang="en-US" sz="3399" dirty="0">
                <a:solidFill>
                  <a:srgbClr val="1C0E04"/>
                </a:solidFill>
                <a:ea typeface="Canva Sans"/>
                <a:cs typeface="Canva Sans"/>
                <a:sym typeface="Canva Sans"/>
              </a:rPr>
              <a:t>Noakhali Science &amp; Technology University.</a:t>
            </a:r>
          </a:p>
        </p:txBody>
      </p:sp>
    </p:spTree>
    <p:extLst>
      <p:ext uri="{BB962C8B-B14F-4D97-AF65-F5344CB8AC3E}">
        <p14:creationId xmlns:p14="http://schemas.microsoft.com/office/powerpoint/2010/main" val="17905411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rot="-5400000">
            <a:off x="14115833" y="5742107"/>
            <a:ext cx="8344335" cy="8229600"/>
          </a:xfrm>
          <a:custGeom>
            <a:avLst/>
            <a:gdLst/>
            <a:ahLst/>
            <a:cxnLst/>
            <a:rect l="l" t="t" r="r" b="b"/>
            <a:pathLst>
              <a:path w="8344335" h="8229600">
                <a:moveTo>
                  <a:pt x="0" y="0"/>
                </a:moveTo>
                <a:lnTo>
                  <a:pt x="8344334" y="0"/>
                </a:lnTo>
                <a:lnTo>
                  <a:pt x="8344334" y="8229600"/>
                </a:lnTo>
                <a:lnTo>
                  <a:pt x="0" y="8229600"/>
                </a:lnTo>
                <a:lnTo>
                  <a:pt x="0" y="0"/>
                </a:lnTo>
                <a:close/>
              </a:path>
            </a:pathLst>
          </a:custGeom>
          <a:blipFill>
            <a:blip r:embed="rId3">
              <a:alphaModFix amt="19999"/>
            </a:blip>
            <a:stretch>
              <a:fillRect/>
            </a:stretch>
          </a:blipFill>
        </p:spPr>
      </p:sp>
      <p:sp>
        <p:nvSpPr>
          <p:cNvPr id="6" name="Freeform 6"/>
          <p:cNvSpPr/>
          <p:nvPr/>
        </p:nvSpPr>
        <p:spPr>
          <a:xfrm>
            <a:off x="12983306" y="9189439"/>
            <a:ext cx="4651435" cy="2195122"/>
          </a:xfrm>
          <a:custGeom>
            <a:avLst/>
            <a:gdLst/>
            <a:ahLst/>
            <a:cxnLst/>
            <a:rect l="l" t="t" r="r" b="b"/>
            <a:pathLst>
              <a:path w="4651435" h="2195122">
                <a:moveTo>
                  <a:pt x="0" y="0"/>
                </a:moveTo>
                <a:lnTo>
                  <a:pt x="4651435" y="0"/>
                </a:lnTo>
                <a:lnTo>
                  <a:pt x="4651435" y="2195122"/>
                </a:lnTo>
                <a:lnTo>
                  <a:pt x="0" y="219512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8" name="TextBox 8"/>
          <p:cNvSpPr txBox="1"/>
          <p:nvPr/>
        </p:nvSpPr>
        <p:spPr>
          <a:xfrm>
            <a:off x="1058008" y="5598746"/>
            <a:ext cx="12604023" cy="1068754"/>
          </a:xfrm>
          <a:prstGeom prst="rect">
            <a:avLst/>
          </a:prstGeom>
        </p:spPr>
        <p:txBody>
          <a:bodyPr lIns="0" tIns="0" rIns="0" bIns="0" rtlCol="0" anchor="t">
            <a:spAutoFit/>
          </a:bodyPr>
          <a:lstStyle/>
          <a:p>
            <a:pPr marL="0" lvl="0" indent="0" algn="l">
              <a:lnSpc>
                <a:spcPts val="8999"/>
              </a:lnSpc>
            </a:pPr>
            <a:r>
              <a:rPr lang="en-US" sz="6000" u="none" strike="noStrike" spc="89" dirty="0">
                <a:solidFill>
                  <a:srgbClr val="915833">
                    <a:alpha val="80000"/>
                  </a:srgbClr>
                </a:solidFill>
                <a:latin typeface="+mj-lt"/>
                <a:ea typeface="More Sugar"/>
                <a:cs typeface="More Sugar"/>
                <a:sym typeface="More Sugar"/>
              </a:rPr>
              <a:t>Introduction</a:t>
            </a:r>
          </a:p>
        </p:txBody>
      </p:sp>
      <p:sp>
        <p:nvSpPr>
          <p:cNvPr id="9" name="TextBox 9"/>
          <p:cNvSpPr txBox="1"/>
          <p:nvPr/>
        </p:nvSpPr>
        <p:spPr>
          <a:xfrm>
            <a:off x="1058008" y="6831330"/>
            <a:ext cx="16116300" cy="1969770"/>
          </a:xfrm>
          <a:prstGeom prst="rect">
            <a:avLst/>
          </a:prstGeom>
        </p:spPr>
        <p:txBody>
          <a:bodyPr wrap="square" lIns="0" tIns="0" rIns="0" bIns="0" rtlCol="0" anchor="t">
            <a:spAutoFit/>
          </a:bodyPr>
          <a:lstStyle/>
          <a:p>
            <a:pPr algn="l">
              <a:spcBef>
                <a:spcPct val="0"/>
              </a:spcBef>
            </a:pPr>
            <a:r>
              <a:rPr lang="en-US" sz="3200" b="1" dirty="0"/>
              <a:t>“Complaint, NSTU”</a:t>
            </a:r>
            <a:r>
              <a:rPr lang="en-US" sz="3200" dirty="0"/>
              <a:t> is a web-based application designed to simplify the complaint submission process for university students. It allows students to submit, track, and manage complaints, while administrators can monitor and resolve these complaints efficiently, enhancing communication between students and university authorities​.</a:t>
            </a:r>
            <a:endParaRPr lang="en-US" sz="3200" dirty="0">
              <a:solidFill>
                <a:srgbClr val="1C0E04"/>
              </a:solidFill>
              <a:latin typeface="Playpen Sans"/>
              <a:ea typeface="Playpen Sans"/>
              <a:cs typeface="Playpen Sans"/>
              <a:sym typeface="Playpen Sans"/>
            </a:endParaRPr>
          </a:p>
        </p:txBody>
      </p:sp>
      <p:pic>
        <p:nvPicPr>
          <p:cNvPr id="13" name="Picture 12">
            <a:extLst>
              <a:ext uri="{FF2B5EF4-FFF2-40B4-BE49-F238E27FC236}">
                <a16:creationId xmlns:a16="http://schemas.microsoft.com/office/drawing/2014/main" id="{8EDDAC96-AAA0-E7F4-FC3F-6BA954B72E23}"/>
              </a:ext>
            </a:extLst>
          </p:cNvPr>
          <p:cNvPicPr>
            <a:picLocks noChangeAspect="1"/>
          </p:cNvPicPr>
          <p:nvPr/>
        </p:nvPicPr>
        <p:blipFill>
          <a:blip r:embed="rId6"/>
          <a:stretch>
            <a:fillRect/>
          </a:stretch>
        </p:blipFill>
        <p:spPr>
          <a:xfrm>
            <a:off x="1058008" y="220432"/>
            <a:ext cx="16016103" cy="5300477"/>
          </a:xfrm>
          <a:prstGeom prst="rect">
            <a:avLst/>
          </a:prstGeom>
        </p:spPr>
      </p:pic>
      <p:sp>
        <p:nvSpPr>
          <p:cNvPr id="7" name="Freeform 7"/>
          <p:cNvSpPr/>
          <p:nvPr/>
        </p:nvSpPr>
        <p:spPr>
          <a:xfrm rot="-9145553">
            <a:off x="15176503" y="-371654"/>
            <a:ext cx="2458237" cy="1711827"/>
          </a:xfrm>
          <a:custGeom>
            <a:avLst/>
            <a:gdLst/>
            <a:ahLst/>
            <a:cxnLst/>
            <a:rect l="l" t="t" r="r" b="b"/>
            <a:pathLst>
              <a:path w="2458237" h="1711827">
                <a:moveTo>
                  <a:pt x="0" y="0"/>
                </a:moveTo>
                <a:lnTo>
                  <a:pt x="2458238" y="0"/>
                </a:lnTo>
                <a:lnTo>
                  <a:pt x="2458238" y="1711827"/>
                </a:lnTo>
                <a:lnTo>
                  <a:pt x="0" y="1711827"/>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1250"/>
                                        <p:tgtEl>
                                          <p:spTgt spid="7"/>
                                        </p:tgtEl>
                                      </p:cBhvr>
                                    </p:animEffect>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sp>
        <p:nvSpPr>
          <p:cNvPr id="3" name="Freeform 3"/>
          <p:cNvSpPr/>
          <p:nvPr/>
        </p:nvSpPr>
        <p:spPr>
          <a:xfrm>
            <a:off x="16532060" y="6900190"/>
            <a:ext cx="3144100" cy="2189437"/>
          </a:xfrm>
          <a:custGeom>
            <a:avLst/>
            <a:gdLst/>
            <a:ahLst/>
            <a:cxnLst/>
            <a:rect l="l" t="t" r="r" b="b"/>
            <a:pathLst>
              <a:path w="3144100" h="2189437">
                <a:moveTo>
                  <a:pt x="0" y="0"/>
                </a:moveTo>
                <a:lnTo>
                  <a:pt x="3144100" y="0"/>
                </a:lnTo>
                <a:lnTo>
                  <a:pt x="3144100" y="2189437"/>
                </a:lnTo>
                <a:lnTo>
                  <a:pt x="0" y="218943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5" name="Freeform 5"/>
          <p:cNvSpPr/>
          <p:nvPr/>
        </p:nvSpPr>
        <p:spPr>
          <a:xfrm rot="-5400000">
            <a:off x="8972333" y="-5629271"/>
            <a:ext cx="8344335" cy="8229600"/>
          </a:xfrm>
          <a:custGeom>
            <a:avLst/>
            <a:gdLst/>
            <a:ahLst/>
            <a:cxnLst/>
            <a:rect l="l" t="t" r="r" b="b"/>
            <a:pathLst>
              <a:path w="8344335" h="8229600">
                <a:moveTo>
                  <a:pt x="0" y="0"/>
                </a:moveTo>
                <a:lnTo>
                  <a:pt x="8344334" y="0"/>
                </a:lnTo>
                <a:lnTo>
                  <a:pt x="8344334" y="8229600"/>
                </a:lnTo>
                <a:lnTo>
                  <a:pt x="0" y="8229600"/>
                </a:lnTo>
                <a:lnTo>
                  <a:pt x="0" y="0"/>
                </a:lnTo>
                <a:close/>
              </a:path>
            </a:pathLst>
          </a:custGeom>
          <a:blipFill>
            <a:blip r:embed="rId5">
              <a:alphaModFix amt="19999"/>
            </a:blip>
            <a:stretch>
              <a:fillRect/>
            </a:stretch>
          </a:blipFill>
        </p:spPr>
      </p:sp>
      <p:sp>
        <p:nvSpPr>
          <p:cNvPr id="6" name="Freeform 6"/>
          <p:cNvSpPr/>
          <p:nvPr/>
        </p:nvSpPr>
        <p:spPr>
          <a:xfrm rot="-5400000">
            <a:off x="971333" y="7747535"/>
            <a:ext cx="8344335" cy="8229600"/>
          </a:xfrm>
          <a:custGeom>
            <a:avLst/>
            <a:gdLst/>
            <a:ahLst/>
            <a:cxnLst/>
            <a:rect l="l" t="t" r="r" b="b"/>
            <a:pathLst>
              <a:path w="8344335" h="8229600">
                <a:moveTo>
                  <a:pt x="0" y="0"/>
                </a:moveTo>
                <a:lnTo>
                  <a:pt x="8344334" y="0"/>
                </a:lnTo>
                <a:lnTo>
                  <a:pt x="8344334" y="8229600"/>
                </a:lnTo>
                <a:lnTo>
                  <a:pt x="0" y="8229600"/>
                </a:lnTo>
                <a:lnTo>
                  <a:pt x="0" y="0"/>
                </a:lnTo>
                <a:close/>
              </a:path>
            </a:pathLst>
          </a:custGeom>
          <a:blipFill>
            <a:blip r:embed="rId5">
              <a:alphaModFix amt="19999"/>
            </a:blip>
            <a:stretch>
              <a:fillRect/>
            </a:stretch>
          </a:blipFill>
        </p:spPr>
      </p:sp>
      <p:sp>
        <p:nvSpPr>
          <p:cNvPr id="7" name="Freeform 7"/>
          <p:cNvSpPr/>
          <p:nvPr/>
        </p:nvSpPr>
        <p:spPr>
          <a:xfrm rot="4055964">
            <a:off x="-1070886" y="4293675"/>
            <a:ext cx="3542304" cy="2832332"/>
          </a:xfrm>
          <a:custGeom>
            <a:avLst/>
            <a:gdLst/>
            <a:ahLst/>
            <a:cxnLst/>
            <a:rect l="l" t="t" r="r" b="b"/>
            <a:pathLst>
              <a:path w="3542304" h="2832332">
                <a:moveTo>
                  <a:pt x="0" y="0"/>
                </a:moveTo>
                <a:lnTo>
                  <a:pt x="3542304" y="0"/>
                </a:lnTo>
                <a:lnTo>
                  <a:pt x="3542304" y="2832332"/>
                </a:lnTo>
                <a:lnTo>
                  <a:pt x="0" y="283233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2" name="TextBox 8"/>
          <p:cNvSpPr txBox="1"/>
          <p:nvPr/>
        </p:nvSpPr>
        <p:spPr>
          <a:xfrm>
            <a:off x="700266" y="850593"/>
            <a:ext cx="12604023" cy="1068754"/>
          </a:xfrm>
          <a:prstGeom prst="rect">
            <a:avLst/>
          </a:prstGeom>
        </p:spPr>
        <p:txBody>
          <a:bodyPr lIns="0" tIns="0" rIns="0" bIns="0" rtlCol="0" anchor="t">
            <a:spAutoFit/>
          </a:bodyPr>
          <a:lstStyle/>
          <a:p>
            <a:pPr marL="0" lvl="0" indent="0" algn="l">
              <a:lnSpc>
                <a:spcPts val="8999"/>
              </a:lnSpc>
            </a:pPr>
            <a:r>
              <a:rPr lang="en-US" sz="6000" u="none" strike="noStrike" spc="89" dirty="0">
                <a:solidFill>
                  <a:srgbClr val="915833">
                    <a:alpha val="80000"/>
                  </a:srgbClr>
                </a:solidFill>
                <a:latin typeface="+mj-lt"/>
                <a:ea typeface="More Sugar"/>
                <a:cs typeface="More Sugar"/>
                <a:sym typeface="More Sugar"/>
              </a:rPr>
              <a:t>Problem </a:t>
            </a:r>
            <a:r>
              <a:rPr lang="en-US" sz="6000" spc="89" dirty="0">
                <a:solidFill>
                  <a:srgbClr val="915833">
                    <a:alpha val="80000"/>
                  </a:srgbClr>
                </a:solidFill>
                <a:latin typeface="+mj-lt"/>
                <a:ea typeface="More Sugar"/>
                <a:cs typeface="More Sugar"/>
                <a:sym typeface="More Sugar"/>
              </a:rPr>
              <a:t>It Solves</a:t>
            </a:r>
            <a:endParaRPr lang="en-US" sz="6000" u="none" strike="noStrike" spc="89" dirty="0">
              <a:solidFill>
                <a:srgbClr val="915833">
                  <a:alpha val="80000"/>
                </a:srgbClr>
              </a:solidFill>
              <a:latin typeface="+mj-lt"/>
              <a:ea typeface="More Sugar"/>
              <a:cs typeface="More Sugar"/>
              <a:sym typeface="More Sugar"/>
            </a:endParaRPr>
          </a:p>
        </p:txBody>
      </p:sp>
      <p:sp>
        <p:nvSpPr>
          <p:cNvPr id="13" name="TextBox 9"/>
          <p:cNvSpPr txBox="1"/>
          <p:nvPr/>
        </p:nvSpPr>
        <p:spPr>
          <a:xfrm>
            <a:off x="1028699" y="2024060"/>
            <a:ext cx="16116300" cy="1107996"/>
          </a:xfrm>
          <a:prstGeom prst="rect">
            <a:avLst/>
          </a:prstGeom>
        </p:spPr>
        <p:txBody>
          <a:bodyPr wrap="square" lIns="0" tIns="0" rIns="0" bIns="0" rtlCol="0" anchor="t">
            <a:spAutoFit/>
          </a:bodyPr>
          <a:lstStyle/>
          <a:p>
            <a:pPr algn="l">
              <a:spcBef>
                <a:spcPct val="0"/>
              </a:spcBef>
            </a:pPr>
            <a:r>
              <a:rPr lang="en-US" sz="3600" dirty="0"/>
              <a:t>Traditional systems lack transparency, making it difficult for students to track the status of their complaints, and often result in delays or mismanagement.</a:t>
            </a:r>
            <a:endParaRPr lang="en-US" sz="3600" dirty="0">
              <a:solidFill>
                <a:srgbClr val="1C0E04"/>
              </a:solidFill>
              <a:latin typeface="Playpen Sans"/>
              <a:ea typeface="Playpen Sans"/>
              <a:cs typeface="Playpen Sans"/>
              <a:sym typeface="Playpen Sans"/>
            </a:endParaRPr>
          </a:p>
        </p:txBody>
      </p:sp>
      <p:sp>
        <p:nvSpPr>
          <p:cNvPr id="14" name="TextBox 8">
            <a:extLst>
              <a:ext uri="{FF2B5EF4-FFF2-40B4-BE49-F238E27FC236}">
                <a16:creationId xmlns:a16="http://schemas.microsoft.com/office/drawing/2014/main" id="{C6EA2C7B-A331-D072-F9CF-D448CEB8AACA}"/>
              </a:ext>
            </a:extLst>
          </p:cNvPr>
          <p:cNvSpPr txBox="1"/>
          <p:nvPr/>
        </p:nvSpPr>
        <p:spPr>
          <a:xfrm>
            <a:off x="2684522" y="3809523"/>
            <a:ext cx="12604023" cy="1068754"/>
          </a:xfrm>
          <a:prstGeom prst="rect">
            <a:avLst/>
          </a:prstGeom>
        </p:spPr>
        <p:txBody>
          <a:bodyPr lIns="0" tIns="0" rIns="0" bIns="0" rtlCol="0" anchor="t">
            <a:spAutoFit/>
          </a:bodyPr>
          <a:lstStyle/>
          <a:p>
            <a:pPr marL="0" lvl="0" indent="0" algn="l">
              <a:lnSpc>
                <a:spcPts val="8999"/>
              </a:lnSpc>
            </a:pPr>
            <a:r>
              <a:rPr lang="en-US" sz="6000" u="none" strike="noStrike" spc="89" dirty="0">
                <a:solidFill>
                  <a:srgbClr val="915833">
                    <a:alpha val="80000"/>
                  </a:srgbClr>
                </a:solidFill>
                <a:latin typeface="+mj-lt"/>
                <a:ea typeface="More Sugar"/>
                <a:cs typeface="More Sugar"/>
                <a:sym typeface="More Sugar"/>
              </a:rPr>
              <a:t>Goals of the Project</a:t>
            </a:r>
          </a:p>
        </p:txBody>
      </p:sp>
      <p:sp>
        <p:nvSpPr>
          <p:cNvPr id="16" name="TextBox 9">
            <a:extLst>
              <a:ext uri="{FF2B5EF4-FFF2-40B4-BE49-F238E27FC236}">
                <a16:creationId xmlns:a16="http://schemas.microsoft.com/office/drawing/2014/main" id="{E0C5FD1E-BA51-6A2E-D125-FCFC18D0E090}"/>
              </a:ext>
            </a:extLst>
          </p:cNvPr>
          <p:cNvSpPr txBox="1"/>
          <p:nvPr/>
        </p:nvSpPr>
        <p:spPr>
          <a:xfrm>
            <a:off x="3223846" y="4973031"/>
            <a:ext cx="16116300" cy="3238131"/>
          </a:xfrm>
          <a:prstGeom prst="rect">
            <a:avLst/>
          </a:prstGeom>
        </p:spPr>
        <p:txBody>
          <a:bodyPr wrap="square" lIns="0" tIns="0" rIns="0" bIns="0" rtlCol="0" anchor="t">
            <a:spAutoFit/>
          </a:bodyPr>
          <a:lstStyle/>
          <a:p>
            <a:pPr marL="742950" indent="-742950" algn="l">
              <a:lnSpc>
                <a:spcPct val="150000"/>
              </a:lnSpc>
              <a:spcBef>
                <a:spcPct val="0"/>
              </a:spcBef>
              <a:buAutoNum type="arabicPeriod"/>
            </a:pPr>
            <a:r>
              <a:rPr lang="en-US" sz="3600" dirty="0"/>
              <a:t>Simplify the process for students to submit complaints.</a:t>
            </a:r>
          </a:p>
          <a:p>
            <a:pPr marL="742950" indent="-742950" algn="l">
              <a:lnSpc>
                <a:spcPct val="150000"/>
              </a:lnSpc>
              <a:spcBef>
                <a:spcPct val="0"/>
              </a:spcBef>
              <a:buAutoNum type="arabicPeriod"/>
            </a:pPr>
            <a:r>
              <a:rPr lang="en-US" sz="3600" dirty="0"/>
              <a:t>Help admins manage and resolve complaints efficiently.</a:t>
            </a:r>
          </a:p>
          <a:p>
            <a:pPr marL="742950" indent="-742950" algn="l">
              <a:lnSpc>
                <a:spcPct val="150000"/>
              </a:lnSpc>
              <a:spcBef>
                <a:spcPct val="0"/>
              </a:spcBef>
              <a:buAutoNum type="arabicPeriod"/>
            </a:pPr>
            <a:r>
              <a:rPr lang="en-US" sz="3600" dirty="0"/>
              <a:t>Provide real-time updates to students on their complaint status.</a:t>
            </a:r>
          </a:p>
          <a:p>
            <a:pPr marL="742950" indent="-742950" algn="l">
              <a:lnSpc>
                <a:spcPct val="150000"/>
              </a:lnSpc>
              <a:spcBef>
                <a:spcPct val="0"/>
              </a:spcBef>
              <a:buAutoNum type="arabicPeriod"/>
            </a:pPr>
            <a:r>
              <a:rPr lang="en-US" sz="3600" dirty="0">
                <a:solidFill>
                  <a:srgbClr val="1C0E04"/>
                </a:solidFill>
                <a:ea typeface="Playpen Sans"/>
                <a:cs typeface="Playpen Sans"/>
                <a:sym typeface="Playpen Sans"/>
              </a:rPr>
              <a:t>Improve communication between students and university staff.</a:t>
            </a:r>
          </a:p>
        </p:txBody>
      </p:sp>
    </p:spTree>
    <p:extLst>
      <p:ext uri="{BB962C8B-B14F-4D97-AF65-F5344CB8AC3E}">
        <p14:creationId xmlns:p14="http://schemas.microsoft.com/office/powerpoint/2010/main" val="31331721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2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5" name="Freeform 5"/>
          <p:cNvSpPr/>
          <p:nvPr/>
        </p:nvSpPr>
        <p:spPr>
          <a:xfrm rot="-5400000">
            <a:off x="8972333" y="-5629271"/>
            <a:ext cx="8344335" cy="8229600"/>
          </a:xfrm>
          <a:custGeom>
            <a:avLst/>
            <a:gdLst/>
            <a:ahLst/>
            <a:cxnLst/>
            <a:rect l="l" t="t" r="r" b="b"/>
            <a:pathLst>
              <a:path w="8344335" h="8229600">
                <a:moveTo>
                  <a:pt x="0" y="0"/>
                </a:moveTo>
                <a:lnTo>
                  <a:pt x="8344334" y="0"/>
                </a:lnTo>
                <a:lnTo>
                  <a:pt x="8344334" y="8229600"/>
                </a:lnTo>
                <a:lnTo>
                  <a:pt x="0" y="8229600"/>
                </a:lnTo>
                <a:lnTo>
                  <a:pt x="0" y="0"/>
                </a:lnTo>
                <a:close/>
              </a:path>
            </a:pathLst>
          </a:custGeom>
          <a:blipFill>
            <a:blip r:embed="rId3">
              <a:alphaModFix amt="19999"/>
            </a:blip>
            <a:stretch>
              <a:fillRect/>
            </a:stretch>
          </a:blipFill>
        </p:spPr>
      </p:sp>
      <p:sp>
        <p:nvSpPr>
          <p:cNvPr id="6" name="Freeform 6"/>
          <p:cNvSpPr/>
          <p:nvPr/>
        </p:nvSpPr>
        <p:spPr>
          <a:xfrm rot="-5400000">
            <a:off x="971333" y="7747535"/>
            <a:ext cx="8344335" cy="8229600"/>
          </a:xfrm>
          <a:custGeom>
            <a:avLst/>
            <a:gdLst/>
            <a:ahLst/>
            <a:cxnLst/>
            <a:rect l="l" t="t" r="r" b="b"/>
            <a:pathLst>
              <a:path w="8344335" h="8229600">
                <a:moveTo>
                  <a:pt x="0" y="0"/>
                </a:moveTo>
                <a:lnTo>
                  <a:pt x="8344334" y="0"/>
                </a:lnTo>
                <a:lnTo>
                  <a:pt x="8344334" y="8229600"/>
                </a:lnTo>
                <a:lnTo>
                  <a:pt x="0" y="8229600"/>
                </a:lnTo>
                <a:lnTo>
                  <a:pt x="0" y="0"/>
                </a:lnTo>
                <a:close/>
              </a:path>
            </a:pathLst>
          </a:custGeom>
          <a:blipFill>
            <a:blip r:embed="rId3">
              <a:alphaModFix amt="19999"/>
            </a:blip>
            <a:stretch>
              <a:fillRect/>
            </a:stretch>
          </a:blipFill>
        </p:spPr>
      </p:sp>
      <p:sp>
        <p:nvSpPr>
          <p:cNvPr id="7" name="Freeform 7"/>
          <p:cNvSpPr/>
          <p:nvPr/>
        </p:nvSpPr>
        <p:spPr>
          <a:xfrm rot="18799565">
            <a:off x="15561293" y="8237108"/>
            <a:ext cx="3542304" cy="2832332"/>
          </a:xfrm>
          <a:custGeom>
            <a:avLst/>
            <a:gdLst/>
            <a:ahLst/>
            <a:cxnLst/>
            <a:rect l="l" t="t" r="r" b="b"/>
            <a:pathLst>
              <a:path w="3542304" h="2832332">
                <a:moveTo>
                  <a:pt x="0" y="0"/>
                </a:moveTo>
                <a:lnTo>
                  <a:pt x="3542304" y="0"/>
                </a:lnTo>
                <a:lnTo>
                  <a:pt x="3542304" y="2832332"/>
                </a:lnTo>
                <a:lnTo>
                  <a:pt x="0" y="283233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2" name="TextBox 8">
            <a:extLst>
              <a:ext uri="{FF2B5EF4-FFF2-40B4-BE49-F238E27FC236}">
                <a16:creationId xmlns:a16="http://schemas.microsoft.com/office/drawing/2014/main" id="{171BFAD7-D4DA-B028-B694-174AE6C063E8}"/>
              </a:ext>
            </a:extLst>
          </p:cNvPr>
          <p:cNvSpPr txBox="1"/>
          <p:nvPr/>
        </p:nvSpPr>
        <p:spPr>
          <a:xfrm>
            <a:off x="322385" y="238911"/>
            <a:ext cx="12604023" cy="1068754"/>
          </a:xfrm>
          <a:prstGeom prst="rect">
            <a:avLst/>
          </a:prstGeom>
        </p:spPr>
        <p:txBody>
          <a:bodyPr lIns="0" tIns="0" rIns="0" bIns="0" rtlCol="0" anchor="t">
            <a:spAutoFit/>
          </a:bodyPr>
          <a:lstStyle/>
          <a:p>
            <a:pPr marL="0" lvl="0" indent="0" algn="l">
              <a:lnSpc>
                <a:spcPts val="8999"/>
              </a:lnSpc>
            </a:pPr>
            <a:r>
              <a:rPr lang="en-US" sz="6000" u="none" strike="noStrike" spc="89" dirty="0">
                <a:solidFill>
                  <a:srgbClr val="915833">
                    <a:alpha val="80000"/>
                  </a:srgbClr>
                </a:solidFill>
                <a:latin typeface="+mj-lt"/>
                <a:ea typeface="More Sugar"/>
                <a:cs typeface="More Sugar"/>
                <a:sym typeface="More Sugar"/>
              </a:rPr>
              <a:t>Features</a:t>
            </a:r>
          </a:p>
        </p:txBody>
      </p:sp>
      <p:sp>
        <p:nvSpPr>
          <p:cNvPr id="13" name="TextBox 9">
            <a:extLst>
              <a:ext uri="{FF2B5EF4-FFF2-40B4-BE49-F238E27FC236}">
                <a16:creationId xmlns:a16="http://schemas.microsoft.com/office/drawing/2014/main" id="{544E3796-401F-B257-CD33-7E3487B2DA9E}"/>
              </a:ext>
            </a:extLst>
          </p:cNvPr>
          <p:cNvSpPr txBox="1"/>
          <p:nvPr/>
        </p:nvSpPr>
        <p:spPr>
          <a:xfrm>
            <a:off x="322385" y="2825426"/>
            <a:ext cx="8821615" cy="4457502"/>
          </a:xfrm>
          <a:prstGeom prst="rect">
            <a:avLst/>
          </a:prstGeom>
        </p:spPr>
        <p:txBody>
          <a:bodyPr wrap="square" lIns="0" tIns="0" rIns="0" bIns="0" rtlCol="0" anchor="t">
            <a:spAutoFit/>
          </a:bodyPr>
          <a:lstStyle/>
          <a:p>
            <a:pPr marL="742950" indent="-742950" algn="l">
              <a:lnSpc>
                <a:spcPct val="150000"/>
              </a:lnSpc>
              <a:spcBef>
                <a:spcPct val="0"/>
              </a:spcBef>
              <a:buAutoNum type="arabicPeriod"/>
            </a:pPr>
            <a:r>
              <a:rPr lang="en-US" sz="2800" dirty="0"/>
              <a:t>Log in with university credentials.</a:t>
            </a:r>
          </a:p>
          <a:p>
            <a:pPr marL="742950" indent="-742950" algn="l">
              <a:lnSpc>
                <a:spcPct val="150000"/>
              </a:lnSpc>
              <a:spcBef>
                <a:spcPct val="0"/>
              </a:spcBef>
              <a:buAutoNum type="arabicPeriod"/>
            </a:pPr>
            <a:r>
              <a:rPr lang="en-US" sz="2800" dirty="0"/>
              <a:t>Submit complaints easily through the platform.</a:t>
            </a:r>
          </a:p>
          <a:p>
            <a:pPr marL="742950" indent="-742950" algn="l">
              <a:lnSpc>
                <a:spcPct val="150000"/>
              </a:lnSpc>
              <a:spcBef>
                <a:spcPct val="0"/>
              </a:spcBef>
              <a:buAutoNum type="arabicPeriod"/>
            </a:pPr>
            <a:r>
              <a:rPr lang="en-US" sz="2800" dirty="0"/>
              <a:t>Track the real-time status of submitted complaints. (Pending, Accepted, Rejected)</a:t>
            </a:r>
          </a:p>
          <a:p>
            <a:pPr marL="742950" indent="-742950" algn="l">
              <a:lnSpc>
                <a:spcPct val="150000"/>
              </a:lnSpc>
              <a:spcBef>
                <a:spcPct val="0"/>
              </a:spcBef>
              <a:buAutoNum type="arabicPeriod"/>
            </a:pPr>
            <a:r>
              <a:rPr lang="en-US" sz="2800" dirty="0">
                <a:solidFill>
                  <a:srgbClr val="1C0E04"/>
                </a:solidFill>
                <a:ea typeface="Playpen Sans"/>
                <a:cs typeface="Playpen Sans"/>
                <a:sym typeface="Playpen Sans"/>
              </a:rPr>
              <a:t>View a history of all previous complaints.</a:t>
            </a:r>
          </a:p>
          <a:p>
            <a:pPr marL="742950" indent="-742950" algn="l">
              <a:lnSpc>
                <a:spcPct val="150000"/>
              </a:lnSpc>
              <a:spcBef>
                <a:spcPct val="0"/>
              </a:spcBef>
              <a:buAutoNum type="arabicPeriod"/>
            </a:pPr>
            <a:r>
              <a:rPr lang="en-US" sz="2800" dirty="0">
                <a:solidFill>
                  <a:srgbClr val="1C0E04"/>
                </a:solidFill>
                <a:ea typeface="Playpen Sans"/>
                <a:cs typeface="Playpen Sans"/>
                <a:sym typeface="Playpen Sans"/>
              </a:rPr>
              <a:t>Update personal information, such as department and contact details.</a:t>
            </a:r>
          </a:p>
        </p:txBody>
      </p:sp>
      <p:sp>
        <p:nvSpPr>
          <p:cNvPr id="16" name="TextBox 8">
            <a:extLst>
              <a:ext uri="{FF2B5EF4-FFF2-40B4-BE49-F238E27FC236}">
                <a16:creationId xmlns:a16="http://schemas.microsoft.com/office/drawing/2014/main" id="{9A2A5D85-7FD4-9F35-2169-3A0A63D517E3}"/>
              </a:ext>
            </a:extLst>
          </p:cNvPr>
          <p:cNvSpPr txBox="1"/>
          <p:nvPr/>
        </p:nvSpPr>
        <p:spPr>
          <a:xfrm>
            <a:off x="322385" y="1638300"/>
            <a:ext cx="7145216" cy="1014573"/>
          </a:xfrm>
          <a:prstGeom prst="rect">
            <a:avLst/>
          </a:prstGeom>
        </p:spPr>
        <p:txBody>
          <a:bodyPr wrap="square" lIns="0" tIns="0" rIns="0" bIns="0" rtlCol="0" anchor="t">
            <a:spAutoFit/>
          </a:bodyPr>
          <a:lstStyle/>
          <a:p>
            <a:pPr marL="0" lvl="0" indent="0" algn="l">
              <a:lnSpc>
                <a:spcPts val="8999"/>
              </a:lnSpc>
            </a:pPr>
            <a:r>
              <a:rPr lang="en-US" sz="4400" u="none" strike="noStrike" spc="89" dirty="0">
                <a:solidFill>
                  <a:srgbClr val="915833">
                    <a:alpha val="80000"/>
                  </a:srgbClr>
                </a:solidFill>
                <a:latin typeface="+mj-lt"/>
                <a:ea typeface="More Sugar"/>
                <a:cs typeface="More Sugar"/>
                <a:sym typeface="More Sugar"/>
              </a:rPr>
              <a:t>Students</a:t>
            </a:r>
          </a:p>
        </p:txBody>
      </p:sp>
      <p:sp>
        <p:nvSpPr>
          <p:cNvPr id="19" name="TextBox 9">
            <a:extLst>
              <a:ext uri="{FF2B5EF4-FFF2-40B4-BE49-F238E27FC236}">
                <a16:creationId xmlns:a16="http://schemas.microsoft.com/office/drawing/2014/main" id="{69AF48F3-94C7-9AE1-91FF-131A7215D187}"/>
              </a:ext>
            </a:extLst>
          </p:cNvPr>
          <p:cNvSpPr txBox="1"/>
          <p:nvPr/>
        </p:nvSpPr>
        <p:spPr>
          <a:xfrm>
            <a:off x="9736014" y="2848487"/>
            <a:ext cx="8229601" cy="5103833"/>
          </a:xfrm>
          <a:prstGeom prst="rect">
            <a:avLst/>
          </a:prstGeom>
        </p:spPr>
        <p:txBody>
          <a:bodyPr wrap="square" lIns="0" tIns="0" rIns="0" bIns="0" rtlCol="0" anchor="t">
            <a:spAutoFit/>
          </a:bodyPr>
          <a:lstStyle/>
          <a:p>
            <a:pPr marL="742950" indent="-742950" algn="l">
              <a:lnSpc>
                <a:spcPct val="150000"/>
              </a:lnSpc>
              <a:spcBef>
                <a:spcPct val="0"/>
              </a:spcBef>
              <a:buAutoNum type="arabicPeriod"/>
            </a:pPr>
            <a:r>
              <a:rPr lang="en-US" sz="2800" dirty="0"/>
              <a:t>Access a list of all student complaints.</a:t>
            </a:r>
          </a:p>
          <a:p>
            <a:pPr marL="742950" indent="-742950" algn="l">
              <a:lnSpc>
                <a:spcPct val="150000"/>
              </a:lnSpc>
              <a:spcBef>
                <a:spcPct val="0"/>
              </a:spcBef>
              <a:buAutoNum type="arabicPeriod"/>
            </a:pPr>
            <a:r>
              <a:rPr lang="en-US" sz="2800" dirty="0"/>
              <a:t>Promote a user to admin and block users..</a:t>
            </a:r>
          </a:p>
          <a:p>
            <a:pPr marL="742950" indent="-742950" algn="l">
              <a:lnSpc>
                <a:spcPct val="150000"/>
              </a:lnSpc>
              <a:spcBef>
                <a:spcPct val="0"/>
              </a:spcBef>
              <a:buAutoNum type="arabicPeriod"/>
            </a:pPr>
            <a:r>
              <a:rPr lang="en-US" sz="2800" dirty="0"/>
              <a:t>Filter and sort complaints by department, batch, status, and date.</a:t>
            </a:r>
          </a:p>
          <a:p>
            <a:pPr marL="742950" indent="-742950" algn="l">
              <a:lnSpc>
                <a:spcPct val="150000"/>
              </a:lnSpc>
              <a:spcBef>
                <a:spcPct val="0"/>
              </a:spcBef>
              <a:buAutoNum type="arabicPeriod"/>
            </a:pPr>
            <a:r>
              <a:rPr lang="en-US" sz="2800" dirty="0"/>
              <a:t>Update the status of complaints and notify students.</a:t>
            </a:r>
          </a:p>
          <a:p>
            <a:pPr marL="742950" indent="-742950" algn="l">
              <a:lnSpc>
                <a:spcPct val="150000"/>
              </a:lnSpc>
              <a:spcBef>
                <a:spcPct val="0"/>
              </a:spcBef>
              <a:buAutoNum type="arabicPeriod"/>
            </a:pPr>
            <a:r>
              <a:rPr lang="en-US" sz="2800" dirty="0">
                <a:solidFill>
                  <a:srgbClr val="1C0E04"/>
                </a:solidFill>
                <a:ea typeface="Playpen Sans"/>
                <a:cs typeface="Playpen Sans"/>
                <a:sym typeface="Playpen Sans"/>
              </a:rPr>
              <a:t>Add comments to complaints for student updates or feedback.</a:t>
            </a:r>
          </a:p>
        </p:txBody>
      </p:sp>
      <p:sp>
        <p:nvSpPr>
          <p:cNvPr id="20" name="TextBox 8">
            <a:extLst>
              <a:ext uri="{FF2B5EF4-FFF2-40B4-BE49-F238E27FC236}">
                <a16:creationId xmlns:a16="http://schemas.microsoft.com/office/drawing/2014/main" id="{756D9FC2-0DD2-9662-D1A4-9697F109263F}"/>
              </a:ext>
            </a:extLst>
          </p:cNvPr>
          <p:cNvSpPr txBox="1"/>
          <p:nvPr/>
        </p:nvSpPr>
        <p:spPr>
          <a:xfrm>
            <a:off x="9751899" y="1656105"/>
            <a:ext cx="7850302" cy="1014573"/>
          </a:xfrm>
          <a:prstGeom prst="rect">
            <a:avLst/>
          </a:prstGeom>
        </p:spPr>
        <p:txBody>
          <a:bodyPr wrap="square" lIns="0" tIns="0" rIns="0" bIns="0" rtlCol="0" anchor="t">
            <a:spAutoFit/>
          </a:bodyPr>
          <a:lstStyle/>
          <a:p>
            <a:pPr marL="0" lvl="0" indent="0" algn="l">
              <a:lnSpc>
                <a:spcPts val="8999"/>
              </a:lnSpc>
            </a:pPr>
            <a:r>
              <a:rPr lang="en-US" sz="4400" u="none" strike="noStrike" spc="89" dirty="0">
                <a:solidFill>
                  <a:srgbClr val="915833">
                    <a:alpha val="80000"/>
                  </a:srgbClr>
                </a:solidFill>
                <a:latin typeface="+mj-lt"/>
                <a:ea typeface="More Sugar"/>
                <a:cs typeface="More Sugar"/>
                <a:sym typeface="More Sugar"/>
              </a:rPr>
              <a:t>Admin</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8100"/>
            <a:ext cx="18516600" cy="105918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sp>
        <p:nvSpPr>
          <p:cNvPr id="3" name="Freeform 3"/>
          <p:cNvSpPr/>
          <p:nvPr/>
        </p:nvSpPr>
        <p:spPr>
          <a:xfrm>
            <a:off x="1345364" y="4228063"/>
            <a:ext cx="629677" cy="648544"/>
          </a:xfrm>
          <a:custGeom>
            <a:avLst/>
            <a:gdLst/>
            <a:ahLst/>
            <a:cxnLst/>
            <a:rect l="l" t="t" r="r" b="b"/>
            <a:pathLst>
              <a:path w="629677" h="648544">
                <a:moveTo>
                  <a:pt x="0" y="0"/>
                </a:moveTo>
                <a:lnTo>
                  <a:pt x="629676" y="0"/>
                </a:lnTo>
                <a:lnTo>
                  <a:pt x="629676" y="648544"/>
                </a:lnTo>
                <a:lnTo>
                  <a:pt x="0" y="648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337058" y="6700236"/>
            <a:ext cx="629677" cy="648544"/>
          </a:xfrm>
          <a:custGeom>
            <a:avLst/>
            <a:gdLst/>
            <a:ahLst/>
            <a:cxnLst/>
            <a:rect l="l" t="t" r="r" b="b"/>
            <a:pathLst>
              <a:path w="629677" h="648544">
                <a:moveTo>
                  <a:pt x="0" y="0"/>
                </a:moveTo>
                <a:lnTo>
                  <a:pt x="629677" y="0"/>
                </a:lnTo>
                <a:lnTo>
                  <a:pt x="629677" y="648544"/>
                </a:lnTo>
                <a:lnTo>
                  <a:pt x="0" y="648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87996" y="4532626"/>
            <a:ext cx="1176367" cy="1262901"/>
          </a:xfrm>
          <a:custGeom>
            <a:avLst/>
            <a:gdLst/>
            <a:ahLst/>
            <a:cxnLst/>
            <a:rect l="l" t="t" r="r" b="b"/>
            <a:pathLst>
              <a:path w="1176367" h="1262901">
                <a:moveTo>
                  <a:pt x="0" y="0"/>
                </a:moveTo>
                <a:lnTo>
                  <a:pt x="1176367" y="0"/>
                </a:lnTo>
                <a:lnTo>
                  <a:pt x="1176367" y="1262901"/>
                </a:lnTo>
                <a:lnTo>
                  <a:pt x="0" y="12629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695675" y="7004799"/>
            <a:ext cx="1282766" cy="1262901"/>
          </a:xfrm>
          <a:custGeom>
            <a:avLst/>
            <a:gdLst/>
            <a:ahLst/>
            <a:cxnLst/>
            <a:rect l="l" t="t" r="r" b="b"/>
            <a:pathLst>
              <a:path w="1282766" h="1262901">
                <a:moveTo>
                  <a:pt x="0" y="0"/>
                </a:moveTo>
                <a:lnTo>
                  <a:pt x="1282766" y="0"/>
                </a:lnTo>
                <a:lnTo>
                  <a:pt x="1282766" y="1262901"/>
                </a:lnTo>
                <a:lnTo>
                  <a:pt x="0" y="1262901"/>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7" name="Freeform 7"/>
          <p:cNvSpPr/>
          <p:nvPr/>
        </p:nvSpPr>
        <p:spPr>
          <a:xfrm>
            <a:off x="1296461" y="1802242"/>
            <a:ext cx="629677" cy="648544"/>
          </a:xfrm>
          <a:custGeom>
            <a:avLst/>
            <a:gdLst/>
            <a:ahLst/>
            <a:cxnLst/>
            <a:rect l="l" t="t" r="r" b="b"/>
            <a:pathLst>
              <a:path w="629677" h="648544">
                <a:moveTo>
                  <a:pt x="0" y="0"/>
                </a:moveTo>
                <a:lnTo>
                  <a:pt x="629677" y="0"/>
                </a:lnTo>
                <a:lnTo>
                  <a:pt x="629677" y="648544"/>
                </a:lnTo>
                <a:lnTo>
                  <a:pt x="0" y="648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671063" y="2106805"/>
            <a:ext cx="931816" cy="1262901"/>
          </a:xfrm>
          <a:custGeom>
            <a:avLst/>
            <a:gdLst/>
            <a:ahLst/>
            <a:cxnLst/>
            <a:rect l="l" t="t" r="r" b="b"/>
            <a:pathLst>
              <a:path w="931816" h="1262901">
                <a:moveTo>
                  <a:pt x="0" y="0"/>
                </a:moveTo>
                <a:lnTo>
                  <a:pt x="931816" y="0"/>
                </a:lnTo>
                <a:lnTo>
                  <a:pt x="931816" y="1262901"/>
                </a:lnTo>
                <a:lnTo>
                  <a:pt x="0" y="126290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12" name="TextBox 12"/>
          <p:cNvSpPr txBox="1"/>
          <p:nvPr/>
        </p:nvSpPr>
        <p:spPr>
          <a:xfrm>
            <a:off x="2193362" y="5003443"/>
            <a:ext cx="11199175" cy="697692"/>
          </a:xfrm>
          <a:prstGeom prst="rect">
            <a:avLst/>
          </a:prstGeom>
        </p:spPr>
        <p:txBody>
          <a:bodyPr wrap="square" lIns="0" tIns="0" rIns="0" bIns="0" rtlCol="0" anchor="t">
            <a:spAutoFit/>
          </a:bodyPr>
          <a:lstStyle/>
          <a:p>
            <a:pPr marL="457200" indent="-457200" algn="l">
              <a:lnSpc>
                <a:spcPts val="2800"/>
              </a:lnSpc>
              <a:spcBef>
                <a:spcPct val="0"/>
              </a:spcBef>
              <a:buAutoNum type="arabicPeriod"/>
            </a:pPr>
            <a:r>
              <a:rPr lang="en-US" sz="2000" dirty="0">
                <a:solidFill>
                  <a:srgbClr val="1C0E04"/>
                </a:solidFill>
                <a:latin typeface="Playpen Sans"/>
                <a:ea typeface="Playpen Sans"/>
                <a:cs typeface="Playpen Sans"/>
                <a:sym typeface="Playpen Sans"/>
              </a:rPr>
              <a:t>Node.js and Express.js: Handle server-side logic, API development and others.</a:t>
            </a:r>
          </a:p>
          <a:p>
            <a:pPr marL="457200" indent="-457200" algn="l">
              <a:lnSpc>
                <a:spcPts val="2800"/>
              </a:lnSpc>
              <a:spcBef>
                <a:spcPct val="0"/>
              </a:spcBef>
              <a:buAutoNum type="arabicPeriod"/>
            </a:pPr>
            <a:r>
              <a:rPr lang="en-US" sz="2000" dirty="0">
                <a:solidFill>
                  <a:srgbClr val="1C0E04"/>
                </a:solidFill>
                <a:latin typeface="Playpen Sans"/>
                <a:ea typeface="Playpen Sans"/>
                <a:cs typeface="Playpen Sans"/>
                <a:sym typeface="Playpen Sans"/>
              </a:rPr>
              <a:t>MySQL: A relational database used to store and manage data.</a:t>
            </a:r>
          </a:p>
        </p:txBody>
      </p:sp>
      <p:sp>
        <p:nvSpPr>
          <p:cNvPr id="13" name="TextBox 13"/>
          <p:cNvSpPr txBox="1"/>
          <p:nvPr/>
        </p:nvSpPr>
        <p:spPr>
          <a:xfrm>
            <a:off x="2188584" y="7463044"/>
            <a:ext cx="11415456" cy="338619"/>
          </a:xfrm>
          <a:prstGeom prst="rect">
            <a:avLst/>
          </a:prstGeom>
        </p:spPr>
        <p:txBody>
          <a:bodyPr wrap="square" lIns="0" tIns="0" rIns="0" bIns="0" rtlCol="0" anchor="t">
            <a:spAutoFit/>
          </a:bodyPr>
          <a:lstStyle/>
          <a:p>
            <a:pPr algn="l">
              <a:lnSpc>
                <a:spcPts val="2800"/>
              </a:lnSpc>
              <a:spcBef>
                <a:spcPct val="0"/>
              </a:spcBef>
            </a:pPr>
            <a:r>
              <a:rPr lang="en-US" sz="2000" dirty="0">
                <a:solidFill>
                  <a:srgbClr val="1C0E04"/>
                </a:solidFill>
                <a:latin typeface="Playpen Sans"/>
                <a:ea typeface="Playpen Sans"/>
                <a:cs typeface="Playpen Sans"/>
                <a:sym typeface="Playpen Sans"/>
              </a:rPr>
              <a:t>Firebase Authentication: Used for secure user authentication.</a:t>
            </a:r>
          </a:p>
        </p:txBody>
      </p:sp>
      <p:sp>
        <p:nvSpPr>
          <p:cNvPr id="14" name="TextBox 14"/>
          <p:cNvSpPr txBox="1"/>
          <p:nvPr/>
        </p:nvSpPr>
        <p:spPr>
          <a:xfrm>
            <a:off x="2193362" y="4570368"/>
            <a:ext cx="3539792" cy="349250"/>
          </a:xfrm>
          <a:prstGeom prst="rect">
            <a:avLst/>
          </a:prstGeom>
        </p:spPr>
        <p:txBody>
          <a:bodyPr lIns="0" tIns="0" rIns="0" bIns="0" rtlCol="0" anchor="t">
            <a:spAutoFit/>
          </a:bodyPr>
          <a:lstStyle/>
          <a:p>
            <a:pPr algn="l">
              <a:lnSpc>
                <a:spcPts val="2800"/>
              </a:lnSpc>
              <a:spcBef>
                <a:spcPct val="0"/>
              </a:spcBef>
            </a:pPr>
            <a:r>
              <a:rPr lang="en-US" sz="2000" b="1" dirty="0">
                <a:solidFill>
                  <a:srgbClr val="1C0E04"/>
                </a:solidFill>
                <a:latin typeface="Playpen Sans Bold"/>
                <a:ea typeface="Playpen Sans Bold"/>
                <a:cs typeface="Playpen Sans Bold"/>
                <a:sym typeface="Playpen Sans Bold"/>
              </a:rPr>
              <a:t>Backend</a:t>
            </a:r>
          </a:p>
        </p:txBody>
      </p:sp>
      <p:sp>
        <p:nvSpPr>
          <p:cNvPr id="15" name="TextBox 15"/>
          <p:cNvSpPr txBox="1"/>
          <p:nvPr/>
        </p:nvSpPr>
        <p:spPr>
          <a:xfrm>
            <a:off x="2180117" y="6975716"/>
            <a:ext cx="3539792" cy="349250"/>
          </a:xfrm>
          <a:prstGeom prst="rect">
            <a:avLst/>
          </a:prstGeom>
        </p:spPr>
        <p:txBody>
          <a:bodyPr lIns="0" tIns="0" rIns="0" bIns="0" rtlCol="0" anchor="t">
            <a:spAutoFit/>
          </a:bodyPr>
          <a:lstStyle/>
          <a:p>
            <a:pPr algn="l">
              <a:lnSpc>
                <a:spcPts val="2800"/>
              </a:lnSpc>
              <a:spcBef>
                <a:spcPct val="0"/>
              </a:spcBef>
            </a:pPr>
            <a:r>
              <a:rPr lang="en-US" sz="2000" b="1" dirty="0">
                <a:solidFill>
                  <a:srgbClr val="1C0E04"/>
                </a:solidFill>
                <a:latin typeface="Playpen Sans Bold"/>
                <a:ea typeface="Playpen Sans Bold"/>
                <a:cs typeface="Playpen Sans Bold"/>
                <a:sym typeface="Playpen Sans Bold"/>
              </a:rPr>
              <a:t>Authentication</a:t>
            </a:r>
          </a:p>
        </p:txBody>
      </p:sp>
      <p:sp>
        <p:nvSpPr>
          <p:cNvPr id="17" name="TextBox 17"/>
          <p:cNvSpPr txBox="1"/>
          <p:nvPr/>
        </p:nvSpPr>
        <p:spPr>
          <a:xfrm>
            <a:off x="2193362" y="2088309"/>
            <a:ext cx="3539792" cy="349250"/>
          </a:xfrm>
          <a:prstGeom prst="rect">
            <a:avLst/>
          </a:prstGeom>
        </p:spPr>
        <p:txBody>
          <a:bodyPr lIns="0" tIns="0" rIns="0" bIns="0" rtlCol="0" anchor="t">
            <a:spAutoFit/>
          </a:bodyPr>
          <a:lstStyle/>
          <a:p>
            <a:pPr algn="l">
              <a:lnSpc>
                <a:spcPts val="2800"/>
              </a:lnSpc>
              <a:spcBef>
                <a:spcPct val="0"/>
              </a:spcBef>
            </a:pPr>
            <a:r>
              <a:rPr lang="en-US" sz="2000" b="1" dirty="0">
                <a:solidFill>
                  <a:srgbClr val="1C0E04"/>
                </a:solidFill>
                <a:latin typeface="Playpen Sans Bold"/>
                <a:ea typeface="Playpen Sans Bold"/>
                <a:cs typeface="Playpen Sans Bold"/>
                <a:sym typeface="Playpen Sans Bold"/>
              </a:rPr>
              <a:t>Frontend</a:t>
            </a:r>
          </a:p>
        </p:txBody>
      </p:sp>
      <p:sp>
        <p:nvSpPr>
          <p:cNvPr id="21" name="Freeform 21"/>
          <p:cNvSpPr/>
          <p:nvPr/>
        </p:nvSpPr>
        <p:spPr>
          <a:xfrm rot="-5400000">
            <a:off x="5317072" y="8566956"/>
            <a:ext cx="8344335" cy="8229600"/>
          </a:xfrm>
          <a:custGeom>
            <a:avLst/>
            <a:gdLst/>
            <a:ahLst/>
            <a:cxnLst/>
            <a:rect l="l" t="t" r="r" b="b"/>
            <a:pathLst>
              <a:path w="8344335" h="8229600">
                <a:moveTo>
                  <a:pt x="0" y="0"/>
                </a:moveTo>
                <a:lnTo>
                  <a:pt x="8344334" y="0"/>
                </a:lnTo>
                <a:lnTo>
                  <a:pt x="8344334" y="8229600"/>
                </a:lnTo>
                <a:lnTo>
                  <a:pt x="0" y="8229600"/>
                </a:lnTo>
                <a:lnTo>
                  <a:pt x="0" y="0"/>
                </a:lnTo>
                <a:close/>
              </a:path>
            </a:pathLst>
          </a:custGeom>
          <a:blipFill>
            <a:blip r:embed="rId11">
              <a:alphaModFix amt="19999"/>
            </a:blip>
            <a:stretch>
              <a:fillRect/>
            </a:stretch>
          </a:blipFill>
        </p:spPr>
      </p:sp>
      <p:sp>
        <p:nvSpPr>
          <p:cNvPr id="22" name="TextBox 8">
            <a:extLst>
              <a:ext uri="{FF2B5EF4-FFF2-40B4-BE49-F238E27FC236}">
                <a16:creationId xmlns:a16="http://schemas.microsoft.com/office/drawing/2014/main" id="{A9A1A060-A2B4-8783-E504-E07FE7320680}"/>
              </a:ext>
            </a:extLst>
          </p:cNvPr>
          <p:cNvSpPr txBox="1"/>
          <p:nvPr/>
        </p:nvSpPr>
        <p:spPr>
          <a:xfrm>
            <a:off x="530251" y="251233"/>
            <a:ext cx="12604023" cy="1068754"/>
          </a:xfrm>
          <a:prstGeom prst="rect">
            <a:avLst/>
          </a:prstGeom>
        </p:spPr>
        <p:txBody>
          <a:bodyPr lIns="0" tIns="0" rIns="0" bIns="0" rtlCol="0" anchor="t">
            <a:spAutoFit/>
          </a:bodyPr>
          <a:lstStyle/>
          <a:p>
            <a:pPr marL="0" lvl="0" indent="0" algn="l">
              <a:lnSpc>
                <a:spcPts val="8999"/>
              </a:lnSpc>
            </a:pPr>
            <a:r>
              <a:rPr lang="en-US" sz="6000" u="none" strike="noStrike" spc="89" dirty="0">
                <a:solidFill>
                  <a:srgbClr val="915833">
                    <a:alpha val="80000"/>
                  </a:srgbClr>
                </a:solidFill>
                <a:latin typeface="+mj-lt"/>
                <a:ea typeface="More Sugar"/>
                <a:cs typeface="More Sugar"/>
                <a:sym typeface="More Sugar"/>
              </a:rPr>
              <a:t>Technologies</a:t>
            </a:r>
          </a:p>
        </p:txBody>
      </p:sp>
      <p:sp>
        <p:nvSpPr>
          <p:cNvPr id="24" name="TextBox 13">
            <a:extLst>
              <a:ext uri="{FF2B5EF4-FFF2-40B4-BE49-F238E27FC236}">
                <a16:creationId xmlns:a16="http://schemas.microsoft.com/office/drawing/2014/main" id="{D1D5CD96-55BF-54D1-D0CB-56BDBDD88C5E}"/>
              </a:ext>
            </a:extLst>
          </p:cNvPr>
          <p:cNvSpPr txBox="1"/>
          <p:nvPr/>
        </p:nvSpPr>
        <p:spPr>
          <a:xfrm>
            <a:off x="2188584" y="2540808"/>
            <a:ext cx="10841616" cy="697692"/>
          </a:xfrm>
          <a:prstGeom prst="rect">
            <a:avLst/>
          </a:prstGeom>
        </p:spPr>
        <p:txBody>
          <a:bodyPr wrap="square" lIns="0" tIns="0" rIns="0" bIns="0" rtlCol="0" anchor="t">
            <a:spAutoFit/>
          </a:bodyPr>
          <a:lstStyle/>
          <a:p>
            <a:pPr marL="457200" indent="-457200" algn="l">
              <a:lnSpc>
                <a:spcPts val="2800"/>
              </a:lnSpc>
              <a:spcBef>
                <a:spcPct val="0"/>
              </a:spcBef>
              <a:buAutoNum type="arabicPeriod"/>
            </a:pPr>
            <a:r>
              <a:rPr lang="en-US" sz="2000" dirty="0">
                <a:solidFill>
                  <a:srgbClr val="1C0E04"/>
                </a:solidFill>
                <a:latin typeface="Playpen Sans"/>
                <a:ea typeface="Playpen Sans"/>
                <a:cs typeface="Playpen Sans"/>
                <a:sym typeface="Playpen Sans"/>
              </a:rPr>
              <a:t>ReactJS : Building the user interface for both students and admins.</a:t>
            </a:r>
          </a:p>
          <a:p>
            <a:pPr marL="457200" indent="-457200" algn="l">
              <a:lnSpc>
                <a:spcPts val="2800"/>
              </a:lnSpc>
              <a:spcBef>
                <a:spcPct val="0"/>
              </a:spcBef>
              <a:buAutoNum type="arabicPeriod"/>
            </a:pPr>
            <a:r>
              <a:rPr lang="en-US" sz="2000" dirty="0">
                <a:solidFill>
                  <a:srgbClr val="1C0E04"/>
                </a:solidFill>
                <a:latin typeface="Playpen Sans"/>
                <a:ea typeface="Playpen Sans"/>
                <a:cs typeface="Playpen Sans"/>
                <a:sym typeface="Playpen Sans"/>
              </a:rPr>
              <a:t>Material-UI: Framework for designing modern, user-friendly, and accessible UI</a:t>
            </a:r>
          </a:p>
        </p:txBody>
      </p:sp>
      <p:sp>
        <p:nvSpPr>
          <p:cNvPr id="25" name="Freeform 6">
            <a:extLst>
              <a:ext uri="{FF2B5EF4-FFF2-40B4-BE49-F238E27FC236}">
                <a16:creationId xmlns:a16="http://schemas.microsoft.com/office/drawing/2014/main" id="{2EE2B76D-CA7F-F13F-57CE-C2312337DB1A}"/>
              </a:ext>
            </a:extLst>
          </p:cNvPr>
          <p:cNvSpPr/>
          <p:nvPr/>
        </p:nvSpPr>
        <p:spPr>
          <a:xfrm rot="19215648">
            <a:off x="14992877" y="607158"/>
            <a:ext cx="2154484" cy="2582237"/>
          </a:xfrm>
          <a:custGeom>
            <a:avLst/>
            <a:gdLst/>
            <a:ahLst/>
            <a:cxnLst/>
            <a:rect l="l" t="t" r="r" b="b"/>
            <a:pathLst>
              <a:path w="3761117" h="4114800">
                <a:moveTo>
                  <a:pt x="0" y="0"/>
                </a:moveTo>
                <a:lnTo>
                  <a:pt x="3761117" y="0"/>
                </a:lnTo>
                <a:lnTo>
                  <a:pt x="3761117"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dirty="0"/>
          </a:p>
        </p:txBody>
      </p:sp>
      <p:sp>
        <p:nvSpPr>
          <p:cNvPr id="26" name="Freeform 7">
            <a:extLst>
              <a:ext uri="{FF2B5EF4-FFF2-40B4-BE49-F238E27FC236}">
                <a16:creationId xmlns:a16="http://schemas.microsoft.com/office/drawing/2014/main" id="{6ABD67FD-1078-E4F7-08AB-7DB862027663}"/>
              </a:ext>
            </a:extLst>
          </p:cNvPr>
          <p:cNvSpPr/>
          <p:nvPr/>
        </p:nvSpPr>
        <p:spPr>
          <a:xfrm rot="5115672">
            <a:off x="16015848" y="454179"/>
            <a:ext cx="2079270" cy="2357848"/>
          </a:xfrm>
          <a:custGeom>
            <a:avLst/>
            <a:gdLst/>
            <a:ahLst/>
            <a:cxnLst/>
            <a:rect l="l" t="t" r="r" b="b"/>
            <a:pathLst>
              <a:path w="2451947" h="3151953">
                <a:moveTo>
                  <a:pt x="0" y="0"/>
                </a:moveTo>
                <a:lnTo>
                  <a:pt x="2451947" y="0"/>
                </a:lnTo>
                <a:lnTo>
                  <a:pt x="2451947" y="3151952"/>
                </a:lnTo>
                <a:lnTo>
                  <a:pt x="0" y="315195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24" grpId="0"/>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rot="-5400000">
            <a:off x="16346406" y="6739644"/>
            <a:ext cx="8344335" cy="8229600"/>
          </a:xfrm>
          <a:custGeom>
            <a:avLst/>
            <a:gdLst/>
            <a:ahLst/>
            <a:cxnLst/>
            <a:rect l="l" t="t" r="r" b="b"/>
            <a:pathLst>
              <a:path w="8344335" h="8229600">
                <a:moveTo>
                  <a:pt x="0" y="0"/>
                </a:moveTo>
                <a:lnTo>
                  <a:pt x="8344334" y="0"/>
                </a:lnTo>
                <a:lnTo>
                  <a:pt x="8344334" y="8229600"/>
                </a:lnTo>
                <a:lnTo>
                  <a:pt x="0" y="8229600"/>
                </a:lnTo>
                <a:lnTo>
                  <a:pt x="0" y="0"/>
                </a:lnTo>
                <a:close/>
              </a:path>
            </a:pathLst>
          </a:custGeom>
          <a:blipFill>
            <a:blip r:embed="rId3">
              <a:alphaModFix amt="19999"/>
            </a:blip>
            <a:stretch>
              <a:fillRect/>
            </a:stretch>
          </a:blipFill>
        </p:spPr>
      </p:sp>
      <p:sp>
        <p:nvSpPr>
          <p:cNvPr id="4" name="Freeform 4"/>
          <p:cNvSpPr/>
          <p:nvPr/>
        </p:nvSpPr>
        <p:spPr>
          <a:xfrm rot="-5400000" flipV="1">
            <a:off x="-6402740" y="6739644"/>
            <a:ext cx="8344335" cy="8229600"/>
          </a:xfrm>
          <a:custGeom>
            <a:avLst/>
            <a:gdLst/>
            <a:ahLst/>
            <a:cxnLst/>
            <a:rect l="l" t="t" r="r" b="b"/>
            <a:pathLst>
              <a:path w="8344335" h="8229600">
                <a:moveTo>
                  <a:pt x="0" y="8229600"/>
                </a:moveTo>
                <a:lnTo>
                  <a:pt x="8344334" y="8229600"/>
                </a:lnTo>
                <a:lnTo>
                  <a:pt x="8344334" y="0"/>
                </a:lnTo>
                <a:lnTo>
                  <a:pt x="0" y="0"/>
                </a:lnTo>
                <a:lnTo>
                  <a:pt x="0" y="8229600"/>
                </a:lnTo>
                <a:close/>
              </a:path>
            </a:pathLst>
          </a:custGeom>
          <a:blipFill>
            <a:blip r:embed="rId3">
              <a:alphaModFix amt="19999"/>
            </a:blip>
            <a:stretch>
              <a:fillRect/>
            </a:stretch>
          </a:blipFill>
        </p:spPr>
      </p:sp>
      <p:sp>
        <p:nvSpPr>
          <p:cNvPr id="5" name="AutoShape 5"/>
          <p:cNvSpPr/>
          <p:nvPr/>
        </p:nvSpPr>
        <p:spPr>
          <a:xfrm>
            <a:off x="1884227" y="4033857"/>
            <a:ext cx="14519546" cy="0"/>
          </a:xfrm>
          <a:prstGeom prst="line">
            <a:avLst/>
          </a:prstGeom>
          <a:ln w="19050" cap="rnd">
            <a:solidFill>
              <a:srgbClr val="1C0E04"/>
            </a:solidFill>
            <a:prstDash val="sysDash"/>
            <a:headEnd type="none" w="sm" len="sm"/>
            <a:tailEnd type="none" w="sm" len="sm"/>
          </a:ln>
        </p:spPr>
        <p:txBody>
          <a:bodyPr/>
          <a:lstStyle/>
          <a:p>
            <a:endParaRPr lang="en-US" dirty="0"/>
          </a:p>
        </p:txBody>
      </p:sp>
      <p:sp>
        <p:nvSpPr>
          <p:cNvPr id="6" name="AutoShape 6"/>
          <p:cNvSpPr/>
          <p:nvPr/>
        </p:nvSpPr>
        <p:spPr>
          <a:xfrm>
            <a:off x="1884227" y="4934204"/>
            <a:ext cx="14519546" cy="0"/>
          </a:xfrm>
          <a:prstGeom prst="line">
            <a:avLst/>
          </a:prstGeom>
          <a:ln w="19050" cap="rnd">
            <a:solidFill>
              <a:srgbClr val="1C0E04"/>
            </a:solidFill>
            <a:prstDash val="sysDash"/>
            <a:headEnd type="none" w="sm" len="sm"/>
            <a:tailEnd type="none" w="sm" len="sm"/>
          </a:ln>
        </p:spPr>
      </p:sp>
      <p:sp>
        <p:nvSpPr>
          <p:cNvPr id="7" name="AutoShape 7"/>
          <p:cNvSpPr/>
          <p:nvPr/>
        </p:nvSpPr>
        <p:spPr>
          <a:xfrm>
            <a:off x="1884227" y="5834552"/>
            <a:ext cx="14519546" cy="0"/>
          </a:xfrm>
          <a:prstGeom prst="line">
            <a:avLst/>
          </a:prstGeom>
          <a:ln w="19050" cap="rnd">
            <a:solidFill>
              <a:srgbClr val="1C0E04"/>
            </a:solidFill>
            <a:prstDash val="sysDash"/>
            <a:headEnd type="none" w="sm" len="sm"/>
            <a:tailEnd type="none" w="sm" len="sm"/>
          </a:ln>
        </p:spPr>
      </p:sp>
      <p:sp>
        <p:nvSpPr>
          <p:cNvPr id="8" name="AutoShape 8"/>
          <p:cNvSpPr/>
          <p:nvPr/>
        </p:nvSpPr>
        <p:spPr>
          <a:xfrm>
            <a:off x="1884227" y="6734899"/>
            <a:ext cx="14519546" cy="0"/>
          </a:xfrm>
          <a:prstGeom prst="line">
            <a:avLst/>
          </a:prstGeom>
          <a:ln w="19050" cap="rnd">
            <a:solidFill>
              <a:srgbClr val="1C0E04"/>
            </a:solidFill>
            <a:prstDash val="sysDash"/>
            <a:headEnd type="none" w="sm" len="sm"/>
            <a:tailEnd type="none" w="sm" len="sm"/>
          </a:ln>
        </p:spPr>
      </p:sp>
      <p:sp>
        <p:nvSpPr>
          <p:cNvPr id="9" name="AutoShape 9"/>
          <p:cNvSpPr/>
          <p:nvPr/>
        </p:nvSpPr>
        <p:spPr>
          <a:xfrm>
            <a:off x="1884227" y="7635246"/>
            <a:ext cx="14519546" cy="0"/>
          </a:xfrm>
          <a:prstGeom prst="line">
            <a:avLst/>
          </a:prstGeom>
          <a:ln w="19050" cap="rnd">
            <a:solidFill>
              <a:srgbClr val="1C0E04"/>
            </a:solidFill>
            <a:prstDash val="sysDash"/>
            <a:headEnd type="none" w="sm" len="sm"/>
            <a:tailEnd type="none" w="sm" len="sm"/>
          </a:ln>
        </p:spPr>
      </p:sp>
      <p:sp>
        <p:nvSpPr>
          <p:cNvPr id="10" name="AutoShape 10"/>
          <p:cNvSpPr/>
          <p:nvPr/>
        </p:nvSpPr>
        <p:spPr>
          <a:xfrm>
            <a:off x="1884227" y="8535594"/>
            <a:ext cx="14519546" cy="0"/>
          </a:xfrm>
          <a:prstGeom prst="line">
            <a:avLst/>
          </a:prstGeom>
          <a:ln w="19050" cap="rnd">
            <a:solidFill>
              <a:srgbClr val="1C0E04"/>
            </a:solidFill>
            <a:prstDash val="sysDash"/>
            <a:headEnd type="none" w="sm" len="sm"/>
            <a:tailEnd type="none" w="sm" len="sm"/>
          </a:ln>
        </p:spPr>
      </p:sp>
      <p:sp>
        <p:nvSpPr>
          <p:cNvPr id="11" name="Freeform 11"/>
          <p:cNvSpPr/>
          <p:nvPr/>
        </p:nvSpPr>
        <p:spPr>
          <a:xfrm>
            <a:off x="15382025" y="1733431"/>
            <a:ext cx="2512367" cy="1448037"/>
          </a:xfrm>
          <a:custGeom>
            <a:avLst/>
            <a:gdLst/>
            <a:ahLst/>
            <a:cxnLst/>
            <a:rect l="l" t="t" r="r" b="b"/>
            <a:pathLst>
              <a:path w="2512367" h="1448037">
                <a:moveTo>
                  <a:pt x="0" y="0"/>
                </a:moveTo>
                <a:lnTo>
                  <a:pt x="2512367" y="0"/>
                </a:lnTo>
                <a:lnTo>
                  <a:pt x="2512367" y="1448038"/>
                </a:lnTo>
                <a:lnTo>
                  <a:pt x="0" y="144803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2" name="Freeform 12"/>
          <p:cNvSpPr/>
          <p:nvPr/>
        </p:nvSpPr>
        <p:spPr>
          <a:xfrm>
            <a:off x="583175" y="1407307"/>
            <a:ext cx="2602104" cy="1774162"/>
          </a:xfrm>
          <a:custGeom>
            <a:avLst/>
            <a:gdLst/>
            <a:ahLst/>
            <a:cxnLst/>
            <a:rect l="l" t="t" r="r" b="b"/>
            <a:pathLst>
              <a:path w="2602104" h="1774162">
                <a:moveTo>
                  <a:pt x="0" y="0"/>
                </a:moveTo>
                <a:lnTo>
                  <a:pt x="2602104" y="0"/>
                </a:lnTo>
                <a:lnTo>
                  <a:pt x="2602104" y="1774162"/>
                </a:lnTo>
                <a:lnTo>
                  <a:pt x="0" y="177416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3" name="TextBox 13"/>
          <p:cNvSpPr txBox="1"/>
          <p:nvPr/>
        </p:nvSpPr>
        <p:spPr>
          <a:xfrm>
            <a:off x="4965469" y="2019419"/>
            <a:ext cx="8357062" cy="1162050"/>
          </a:xfrm>
          <a:prstGeom prst="rect">
            <a:avLst/>
          </a:prstGeom>
        </p:spPr>
        <p:txBody>
          <a:bodyPr lIns="0" tIns="0" rIns="0" bIns="0" rtlCol="0" anchor="t">
            <a:spAutoFit/>
          </a:bodyPr>
          <a:lstStyle/>
          <a:p>
            <a:pPr marL="0" lvl="0" indent="0" algn="ctr">
              <a:lnSpc>
                <a:spcPts val="9000"/>
              </a:lnSpc>
              <a:spcBef>
                <a:spcPct val="0"/>
              </a:spcBef>
            </a:pPr>
            <a:r>
              <a:rPr lang="en-US" sz="7500" u="none" strike="noStrike" spc="89" dirty="0">
                <a:solidFill>
                  <a:srgbClr val="915833">
                    <a:alpha val="80000"/>
                  </a:srgbClr>
                </a:solidFill>
                <a:latin typeface="More Sugar"/>
                <a:ea typeface="More Sugar"/>
                <a:cs typeface="More Sugar"/>
                <a:sym typeface="More Sugar"/>
              </a:rPr>
              <a:t>Q &amp; A</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sp>
        <p:nvSpPr>
          <p:cNvPr id="12" name="Freeform 12"/>
          <p:cNvSpPr/>
          <p:nvPr/>
        </p:nvSpPr>
        <p:spPr>
          <a:xfrm rot="-5400000">
            <a:off x="15207075" y="-1039543"/>
            <a:ext cx="8344335" cy="8229600"/>
          </a:xfrm>
          <a:custGeom>
            <a:avLst/>
            <a:gdLst/>
            <a:ahLst/>
            <a:cxnLst/>
            <a:rect l="l" t="t" r="r" b="b"/>
            <a:pathLst>
              <a:path w="8344335" h="8229600">
                <a:moveTo>
                  <a:pt x="0" y="0"/>
                </a:moveTo>
                <a:lnTo>
                  <a:pt x="8344334" y="0"/>
                </a:lnTo>
                <a:lnTo>
                  <a:pt x="8344334" y="8229600"/>
                </a:lnTo>
                <a:lnTo>
                  <a:pt x="0" y="8229600"/>
                </a:lnTo>
                <a:lnTo>
                  <a:pt x="0" y="0"/>
                </a:lnTo>
                <a:close/>
              </a:path>
            </a:pathLst>
          </a:custGeom>
          <a:blipFill>
            <a:blip r:embed="rId3">
              <a:alphaModFix amt="19999"/>
            </a:blip>
            <a:stretch>
              <a:fillRect/>
            </a:stretch>
          </a:blipFill>
        </p:spPr>
      </p:sp>
      <p:sp>
        <p:nvSpPr>
          <p:cNvPr id="13" name="Freeform 13"/>
          <p:cNvSpPr/>
          <p:nvPr/>
        </p:nvSpPr>
        <p:spPr>
          <a:xfrm rot="-5400000">
            <a:off x="-4172167" y="7747535"/>
            <a:ext cx="8344335" cy="8229600"/>
          </a:xfrm>
          <a:custGeom>
            <a:avLst/>
            <a:gdLst/>
            <a:ahLst/>
            <a:cxnLst/>
            <a:rect l="l" t="t" r="r" b="b"/>
            <a:pathLst>
              <a:path w="8344335" h="8229600">
                <a:moveTo>
                  <a:pt x="0" y="0"/>
                </a:moveTo>
                <a:lnTo>
                  <a:pt x="8344334" y="0"/>
                </a:lnTo>
                <a:lnTo>
                  <a:pt x="8344334" y="8229600"/>
                </a:lnTo>
                <a:lnTo>
                  <a:pt x="0" y="8229600"/>
                </a:lnTo>
                <a:lnTo>
                  <a:pt x="0" y="0"/>
                </a:lnTo>
                <a:close/>
              </a:path>
            </a:pathLst>
          </a:custGeom>
          <a:blipFill>
            <a:blip r:embed="rId3">
              <a:alphaModFix amt="19999"/>
            </a:blip>
            <a:stretch>
              <a:fillRect/>
            </a:stretch>
          </a:blipFill>
        </p:spPr>
      </p:sp>
      <p:sp>
        <p:nvSpPr>
          <p:cNvPr id="14" name="TextBox 9">
            <a:extLst>
              <a:ext uri="{FF2B5EF4-FFF2-40B4-BE49-F238E27FC236}">
                <a16:creationId xmlns:a16="http://schemas.microsoft.com/office/drawing/2014/main" id="{73392126-DB8C-F9C7-46EF-49DA620DB52F}"/>
              </a:ext>
            </a:extLst>
          </p:cNvPr>
          <p:cNvSpPr txBox="1"/>
          <p:nvPr/>
        </p:nvSpPr>
        <p:spPr>
          <a:xfrm>
            <a:off x="1" y="4076700"/>
            <a:ext cx="18288000" cy="1872307"/>
          </a:xfrm>
          <a:prstGeom prst="rect">
            <a:avLst/>
          </a:prstGeom>
        </p:spPr>
        <p:txBody>
          <a:bodyPr wrap="square" lIns="0" tIns="0" rIns="0" bIns="0" rtlCol="0" anchor="t">
            <a:spAutoFit/>
          </a:bodyPr>
          <a:lstStyle/>
          <a:p>
            <a:pPr marL="0" lvl="0" indent="0" algn="ctr">
              <a:lnSpc>
                <a:spcPts val="14634"/>
              </a:lnSpc>
            </a:pPr>
            <a:r>
              <a:rPr lang="en-US" sz="12195" spc="146" dirty="0">
                <a:solidFill>
                  <a:srgbClr val="915833">
                    <a:alpha val="80000"/>
                  </a:srgbClr>
                </a:solidFill>
                <a:latin typeface="Calibri (MS)"/>
                <a:ea typeface="Calibri (MS)"/>
                <a:cs typeface="Calibri (MS)"/>
                <a:sym typeface="Calibri (MS)"/>
              </a:rPr>
              <a:t>Thank you!</a:t>
            </a:r>
          </a:p>
        </p:txBody>
      </p:sp>
      <p:sp>
        <p:nvSpPr>
          <p:cNvPr id="15" name="Freeform 3">
            <a:extLst>
              <a:ext uri="{FF2B5EF4-FFF2-40B4-BE49-F238E27FC236}">
                <a16:creationId xmlns:a16="http://schemas.microsoft.com/office/drawing/2014/main" id="{41A46FFA-CCD6-CC85-F610-4C34CF5DA330}"/>
              </a:ext>
            </a:extLst>
          </p:cNvPr>
          <p:cNvSpPr/>
          <p:nvPr/>
        </p:nvSpPr>
        <p:spPr>
          <a:xfrm>
            <a:off x="11353800" y="5143500"/>
            <a:ext cx="3144100" cy="2189437"/>
          </a:xfrm>
          <a:custGeom>
            <a:avLst/>
            <a:gdLst/>
            <a:ahLst/>
            <a:cxnLst/>
            <a:rect l="l" t="t" r="r" b="b"/>
            <a:pathLst>
              <a:path w="3144100" h="2189437">
                <a:moveTo>
                  <a:pt x="0" y="0"/>
                </a:moveTo>
                <a:lnTo>
                  <a:pt x="3144100" y="0"/>
                </a:lnTo>
                <a:lnTo>
                  <a:pt x="3144100" y="2189437"/>
                </a:lnTo>
                <a:lnTo>
                  <a:pt x="0" y="218943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336</Words>
  <Application>Microsoft Office PowerPoint</Application>
  <PresentationFormat>Custom</PresentationFormat>
  <Paragraphs>45</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 (MS) Bold</vt:lpstr>
      <vt:lpstr>Playpen Sans Bold</vt:lpstr>
      <vt:lpstr>More Sugar</vt:lpstr>
      <vt:lpstr>Canva Sans</vt:lpstr>
      <vt:lpstr>Arial</vt:lpstr>
      <vt:lpstr>Playpen Sans</vt:lpstr>
      <vt:lpstr>Calibri</vt:lpstr>
      <vt:lpstr>Calibri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Text Magic Studio Magic Design for Presentations L&amp;P</dc:title>
  <cp:lastModifiedBy>Borhan Uddin</cp:lastModifiedBy>
  <cp:revision>18</cp:revision>
  <dcterms:created xsi:type="dcterms:W3CDTF">2006-08-16T00:00:00Z</dcterms:created>
  <dcterms:modified xsi:type="dcterms:W3CDTF">2024-09-28T15:58:52Z</dcterms:modified>
  <dc:identifier>DAGR7eYpP7o</dc:identifier>
</cp:coreProperties>
</file>